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301" r:id="rId11"/>
    <p:sldId id="282" r:id="rId12"/>
    <p:sldId id="266" r:id="rId13"/>
    <p:sldId id="267" r:id="rId14"/>
    <p:sldId id="268" r:id="rId15"/>
    <p:sldId id="269" r:id="rId16"/>
    <p:sldId id="270" r:id="rId17"/>
    <p:sldId id="302" r:id="rId18"/>
    <p:sldId id="271" r:id="rId19"/>
    <p:sldId id="283" r:id="rId20"/>
    <p:sldId id="284" r:id="rId21"/>
    <p:sldId id="286" r:id="rId22"/>
    <p:sldId id="304" r:id="rId23"/>
    <p:sldId id="303" r:id="rId24"/>
    <p:sldId id="299" r:id="rId25"/>
    <p:sldId id="300" r:id="rId26"/>
    <p:sldId id="297" r:id="rId27"/>
    <p:sldId id="289" r:id="rId28"/>
    <p:sldId id="293" r:id="rId29"/>
    <p:sldId id="294" r:id="rId30"/>
    <p:sldId id="274" r:id="rId31"/>
    <p:sldId id="296" r:id="rId32"/>
    <p:sldId id="295" r:id="rId33"/>
    <p:sldId id="305" r:id="rId34"/>
    <p:sldId id="275" r:id="rId35"/>
    <p:sldId id="276" r:id="rId36"/>
    <p:sldId id="277" r:id="rId37"/>
    <p:sldId id="278" r:id="rId38"/>
    <p:sldId id="279" r:id="rId39"/>
    <p:sldId id="285" r:id="rId40"/>
    <p:sldId id="292" r:id="rId41"/>
    <p:sldId id="290" r:id="rId42"/>
    <p:sldId id="291" r:id="rId4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808000"/>
    <a:srgbClr val="CCCC00"/>
    <a:srgbClr val="99FFCC"/>
    <a:srgbClr val="FFCC66"/>
    <a:srgbClr val="FFFF66"/>
    <a:srgbClr val="FFFF99"/>
    <a:srgbClr val="CAC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 autoAdjust="0"/>
    <p:restoredTop sz="94660"/>
  </p:normalViewPr>
  <p:slideViewPr>
    <p:cSldViewPr snapToGrid="0">
      <p:cViewPr varScale="1">
        <p:scale>
          <a:sx n="46" d="100"/>
          <a:sy n="46" d="100"/>
        </p:scale>
        <p:origin x="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AFCE7-385C-4D08-A8E6-A5A237FE5E2C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F3406-1537-4FC3-BB3B-B302757F79FC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1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Have a basic knowledge of client’s domain</a:t>
          </a:r>
          <a:endParaRPr lang="en-US" sz="1800" b="0" dirty="0">
            <a:solidFill>
              <a:schemeClr val="tx1"/>
            </a:solidFill>
          </a:endParaRPr>
        </a:p>
      </dgm:t>
    </dgm:pt>
    <dgm:pt modelId="{43678B41-069D-41C3-870C-6205007D00FF}" type="parTrans" cxnId="{56FC9604-78D1-423F-9484-FE2C45CBAF7D}">
      <dgm:prSet/>
      <dgm:spPr/>
      <dgm:t>
        <a:bodyPr/>
        <a:lstStyle/>
        <a:p>
          <a:endParaRPr lang="en-US"/>
        </a:p>
      </dgm:t>
    </dgm:pt>
    <dgm:pt modelId="{D77A00F2-7BC0-4164-9F0E-7B469AE26B9B}" type="sibTrans" cxnId="{56FC9604-78D1-423F-9484-FE2C45CBAF7D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1CD4C90-1F02-478B-8796-8FF20F22BC3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3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Master communication skills to engage with people and clients</a:t>
          </a:r>
          <a:endParaRPr lang="en-US" sz="1800" b="0" dirty="0">
            <a:solidFill>
              <a:schemeClr val="tx1"/>
            </a:solidFill>
          </a:endParaRPr>
        </a:p>
      </dgm:t>
    </dgm:pt>
    <dgm:pt modelId="{8160A4B6-5384-4E1F-B6B4-FA23BBADAD1F}" type="parTrans" cxnId="{BAD4385F-30C6-4769-B18E-4AA1C12201D0}">
      <dgm:prSet/>
      <dgm:spPr/>
      <dgm:t>
        <a:bodyPr/>
        <a:lstStyle/>
        <a:p>
          <a:endParaRPr lang="en-US"/>
        </a:p>
      </dgm:t>
    </dgm:pt>
    <dgm:pt modelId="{58D7B302-A217-4323-9389-2BE40656E335}" type="sibTrans" cxnId="{BAD4385F-30C6-4769-B18E-4AA1C12201D0}">
      <dgm:prSet/>
      <dgm:spPr/>
      <dgm:t>
        <a:bodyPr/>
        <a:lstStyle/>
        <a:p>
          <a:endParaRPr lang="en-US"/>
        </a:p>
      </dgm:t>
    </dgm:pt>
    <dgm:pt modelId="{E7075B66-39FC-4EC8-8F73-F002987229C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2 :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Possess </a:t>
          </a:r>
          <a:br>
            <a:rPr lang="en-US" sz="1800" b="0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storytelling skills</a:t>
          </a:r>
          <a:endParaRPr lang="en-US" sz="1800" b="0" dirty="0">
            <a:solidFill>
              <a:schemeClr val="tx1"/>
            </a:solidFill>
          </a:endParaRPr>
        </a:p>
      </dgm:t>
    </dgm:pt>
    <dgm:pt modelId="{160B544D-E685-464B-B9B0-F8DDB607D6EF}" type="parTrans" cxnId="{8ACE1A5A-110F-4A60-8D74-644EC331FA0D}">
      <dgm:prSet/>
      <dgm:spPr/>
      <dgm:t>
        <a:bodyPr/>
        <a:lstStyle/>
        <a:p>
          <a:endParaRPr lang="en-US"/>
        </a:p>
      </dgm:t>
    </dgm:pt>
    <dgm:pt modelId="{115B3865-21FF-4F10-AEB5-25EBF201681F}" type="sibTrans" cxnId="{8ACE1A5A-110F-4A60-8D74-644EC331FA0D}">
      <dgm:prSet/>
      <dgm:spPr/>
      <dgm:t>
        <a:bodyPr/>
        <a:lstStyle/>
        <a:p>
          <a:endParaRPr lang="en-US"/>
        </a:p>
      </dgm:t>
    </dgm:pt>
    <dgm:pt modelId="{4F49CFD0-9972-4E8B-BE0A-3E3515B3B33E}" type="pres">
      <dgm:prSet presAssocID="{F9BAFCE7-385C-4D08-A8E6-A5A237FE5E2C}" presName="Name0" presStyleCnt="0">
        <dgm:presLayoutVars>
          <dgm:dir/>
          <dgm:resizeHandles val="exact"/>
        </dgm:presLayoutVars>
      </dgm:prSet>
      <dgm:spPr/>
    </dgm:pt>
    <dgm:pt modelId="{49DF2E2A-1C50-4575-AA1B-F15C2E526F0F}" type="pres">
      <dgm:prSet presAssocID="{F9BAFCE7-385C-4D08-A8E6-A5A237FE5E2C}" presName="cycle" presStyleCnt="0"/>
      <dgm:spPr/>
    </dgm:pt>
    <dgm:pt modelId="{32C35D73-1115-424E-9F97-9AE87DCF6CF9}" type="pres">
      <dgm:prSet presAssocID="{07EF3406-1537-4FC3-BB3B-B302757F79FC}" presName="nodeFirstNode" presStyleLbl="node1" presStyleIdx="0" presStyleCnt="3" custScaleX="115086" custScaleY="113177">
        <dgm:presLayoutVars>
          <dgm:bulletEnabled val="1"/>
        </dgm:presLayoutVars>
      </dgm:prSet>
      <dgm:spPr/>
    </dgm:pt>
    <dgm:pt modelId="{2BB3B9EC-588C-46F1-9A84-B35BF6178673}" type="pres">
      <dgm:prSet presAssocID="{D77A00F2-7BC0-4164-9F0E-7B469AE26B9B}" presName="sibTransFirstNode" presStyleLbl="bgShp" presStyleIdx="0" presStyleCnt="1" custLinFactNeighborX="2524" custLinFactNeighborY="9664"/>
      <dgm:spPr/>
    </dgm:pt>
    <dgm:pt modelId="{E32A69EB-ADAA-447F-99C5-7E0D766B2709}" type="pres">
      <dgm:prSet presAssocID="{A1CD4C90-1F02-478B-8796-8FF20F22BC37}" presName="nodeFollowingNodes" presStyleLbl="node1" presStyleIdx="1" presStyleCnt="3" custScaleX="114392" custScaleY="121481" custRadScaleRad="111688" custRadScaleInc="-23273">
        <dgm:presLayoutVars>
          <dgm:bulletEnabled val="1"/>
        </dgm:presLayoutVars>
      </dgm:prSet>
      <dgm:spPr/>
    </dgm:pt>
    <dgm:pt modelId="{EFA9818E-C538-4CC7-9BCA-E8D6C26848CB}" type="pres">
      <dgm:prSet presAssocID="{E7075B66-39FC-4EC8-8F73-F002987229CC}" presName="nodeFollowingNodes" presStyleLbl="node1" presStyleIdx="2" presStyleCnt="3" custScaleY="116964" custRadScaleRad="107382" custRadScaleInc="22866">
        <dgm:presLayoutVars>
          <dgm:bulletEnabled val="1"/>
        </dgm:presLayoutVars>
      </dgm:prSet>
      <dgm:spPr/>
    </dgm:pt>
  </dgm:ptLst>
  <dgm:cxnLst>
    <dgm:cxn modelId="{56FC9604-78D1-423F-9484-FE2C45CBAF7D}" srcId="{F9BAFCE7-385C-4D08-A8E6-A5A237FE5E2C}" destId="{07EF3406-1537-4FC3-BB3B-B302757F79FC}" srcOrd="0" destOrd="0" parTransId="{43678B41-069D-41C3-870C-6205007D00FF}" sibTransId="{D77A00F2-7BC0-4164-9F0E-7B469AE26B9B}"/>
    <dgm:cxn modelId="{EB74B13E-B7DB-41FF-82DC-9ADE7C90A0E7}" type="presOf" srcId="{07EF3406-1537-4FC3-BB3B-B302757F79FC}" destId="{32C35D73-1115-424E-9F97-9AE87DCF6CF9}" srcOrd="0" destOrd="0" presId="urn:microsoft.com/office/officeart/2005/8/layout/cycle3"/>
    <dgm:cxn modelId="{BAD4385F-30C6-4769-B18E-4AA1C12201D0}" srcId="{F9BAFCE7-385C-4D08-A8E6-A5A237FE5E2C}" destId="{A1CD4C90-1F02-478B-8796-8FF20F22BC37}" srcOrd="1" destOrd="0" parTransId="{8160A4B6-5384-4E1F-B6B4-FA23BBADAD1F}" sibTransId="{58D7B302-A217-4323-9389-2BE40656E335}"/>
    <dgm:cxn modelId="{4500F864-0127-40E9-B076-10A4F89F4CE1}" type="presOf" srcId="{E7075B66-39FC-4EC8-8F73-F002987229CC}" destId="{EFA9818E-C538-4CC7-9BCA-E8D6C26848CB}" srcOrd="0" destOrd="0" presId="urn:microsoft.com/office/officeart/2005/8/layout/cycle3"/>
    <dgm:cxn modelId="{70944C55-534E-4220-83EB-72E98070EA91}" type="presOf" srcId="{A1CD4C90-1F02-478B-8796-8FF20F22BC37}" destId="{E32A69EB-ADAA-447F-99C5-7E0D766B2709}" srcOrd="0" destOrd="0" presId="urn:microsoft.com/office/officeart/2005/8/layout/cycle3"/>
    <dgm:cxn modelId="{8ACE1A5A-110F-4A60-8D74-644EC331FA0D}" srcId="{F9BAFCE7-385C-4D08-A8E6-A5A237FE5E2C}" destId="{E7075B66-39FC-4EC8-8F73-F002987229CC}" srcOrd="2" destOrd="0" parTransId="{160B544D-E685-464B-B9B0-F8DDB607D6EF}" sibTransId="{115B3865-21FF-4F10-AEB5-25EBF201681F}"/>
    <dgm:cxn modelId="{4E45E2A5-868A-4B49-9114-17F9F4FC16EC}" type="presOf" srcId="{D77A00F2-7BC0-4164-9F0E-7B469AE26B9B}" destId="{2BB3B9EC-588C-46F1-9A84-B35BF6178673}" srcOrd="0" destOrd="0" presId="urn:microsoft.com/office/officeart/2005/8/layout/cycle3"/>
    <dgm:cxn modelId="{AB3FC7F7-2B96-4DF6-96B3-52EF112844F6}" type="presOf" srcId="{F9BAFCE7-385C-4D08-A8E6-A5A237FE5E2C}" destId="{4F49CFD0-9972-4E8B-BE0A-3E3515B3B33E}" srcOrd="0" destOrd="0" presId="urn:microsoft.com/office/officeart/2005/8/layout/cycle3"/>
    <dgm:cxn modelId="{D754DA0B-DF5C-4936-9203-A4C5BF4BD5CF}" type="presParOf" srcId="{4F49CFD0-9972-4E8B-BE0A-3E3515B3B33E}" destId="{49DF2E2A-1C50-4575-AA1B-F15C2E526F0F}" srcOrd="0" destOrd="0" presId="urn:microsoft.com/office/officeart/2005/8/layout/cycle3"/>
    <dgm:cxn modelId="{87767523-3F1A-4680-840C-446D8982E65C}" type="presParOf" srcId="{49DF2E2A-1C50-4575-AA1B-F15C2E526F0F}" destId="{32C35D73-1115-424E-9F97-9AE87DCF6CF9}" srcOrd="0" destOrd="0" presId="urn:microsoft.com/office/officeart/2005/8/layout/cycle3"/>
    <dgm:cxn modelId="{BB77A57F-04F0-45D6-871B-AB10E5C067E4}" type="presParOf" srcId="{49DF2E2A-1C50-4575-AA1B-F15C2E526F0F}" destId="{2BB3B9EC-588C-46F1-9A84-B35BF6178673}" srcOrd="1" destOrd="0" presId="urn:microsoft.com/office/officeart/2005/8/layout/cycle3"/>
    <dgm:cxn modelId="{C8251C8E-5BCC-4CC0-B9FD-11A1C5173C64}" type="presParOf" srcId="{49DF2E2A-1C50-4575-AA1B-F15C2E526F0F}" destId="{E32A69EB-ADAA-447F-99C5-7E0D766B2709}" srcOrd="2" destOrd="0" presId="urn:microsoft.com/office/officeart/2005/8/layout/cycle3"/>
    <dgm:cxn modelId="{CDB6CB20-2BFB-4490-97A6-09F98ADEE2D4}" type="presParOf" srcId="{49DF2E2A-1C50-4575-AA1B-F15C2E526F0F}" destId="{EFA9818E-C538-4CC7-9BCA-E8D6C26848C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BAFCE7-385C-4D08-A8E6-A5A237FE5E2C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F3406-1537-4FC3-BB3B-B302757F79FC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Challenge 1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Finding literatures comparing statistics with machine learning on economics domain</a:t>
          </a:r>
          <a:endParaRPr lang="en-US" sz="1800" b="0" dirty="0">
            <a:solidFill>
              <a:schemeClr val="tx1"/>
            </a:solidFill>
          </a:endParaRPr>
        </a:p>
      </dgm:t>
    </dgm:pt>
    <dgm:pt modelId="{43678B41-069D-41C3-870C-6205007D00FF}" type="parTrans" cxnId="{56FC9604-78D1-423F-9484-FE2C45CBAF7D}">
      <dgm:prSet/>
      <dgm:spPr/>
      <dgm:t>
        <a:bodyPr/>
        <a:lstStyle/>
        <a:p>
          <a:endParaRPr lang="en-US"/>
        </a:p>
      </dgm:t>
    </dgm:pt>
    <dgm:pt modelId="{D77A00F2-7BC0-4164-9F0E-7B469AE26B9B}" type="sibTrans" cxnId="{56FC9604-78D1-423F-9484-FE2C45CBAF7D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1CD4C90-1F02-478B-8796-8FF20F22BC3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Challenge 3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Unexpected outcome </a:t>
          </a:r>
          <a:br>
            <a:rPr lang="en-US" sz="1800" b="0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of model evaluation</a:t>
          </a:r>
          <a:endParaRPr lang="en-US" sz="1800" b="0" dirty="0">
            <a:solidFill>
              <a:schemeClr val="tx1"/>
            </a:solidFill>
          </a:endParaRPr>
        </a:p>
      </dgm:t>
    </dgm:pt>
    <dgm:pt modelId="{8160A4B6-5384-4E1F-B6B4-FA23BBADAD1F}" type="parTrans" cxnId="{BAD4385F-30C6-4769-B18E-4AA1C12201D0}">
      <dgm:prSet/>
      <dgm:spPr/>
      <dgm:t>
        <a:bodyPr/>
        <a:lstStyle/>
        <a:p>
          <a:endParaRPr lang="en-US"/>
        </a:p>
      </dgm:t>
    </dgm:pt>
    <dgm:pt modelId="{58D7B302-A217-4323-9389-2BE40656E335}" type="sibTrans" cxnId="{BAD4385F-30C6-4769-B18E-4AA1C12201D0}">
      <dgm:prSet/>
      <dgm:spPr/>
      <dgm:t>
        <a:bodyPr/>
        <a:lstStyle/>
        <a:p>
          <a:endParaRPr lang="en-US"/>
        </a:p>
      </dgm:t>
    </dgm:pt>
    <dgm:pt modelId="{E7075B66-39FC-4EC8-8F73-F002987229C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Challenge 2 :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Python Coding for Development &amp; Optimization</a:t>
          </a:r>
          <a:endParaRPr lang="en-US" sz="1800" b="0" dirty="0">
            <a:solidFill>
              <a:schemeClr val="tx1"/>
            </a:solidFill>
          </a:endParaRPr>
        </a:p>
      </dgm:t>
    </dgm:pt>
    <dgm:pt modelId="{160B544D-E685-464B-B9B0-F8DDB607D6EF}" type="parTrans" cxnId="{8ACE1A5A-110F-4A60-8D74-644EC331FA0D}">
      <dgm:prSet/>
      <dgm:spPr/>
      <dgm:t>
        <a:bodyPr/>
        <a:lstStyle/>
        <a:p>
          <a:endParaRPr lang="en-US"/>
        </a:p>
      </dgm:t>
    </dgm:pt>
    <dgm:pt modelId="{115B3865-21FF-4F10-AEB5-25EBF201681F}" type="sibTrans" cxnId="{8ACE1A5A-110F-4A60-8D74-644EC331FA0D}">
      <dgm:prSet/>
      <dgm:spPr/>
      <dgm:t>
        <a:bodyPr/>
        <a:lstStyle/>
        <a:p>
          <a:endParaRPr lang="en-US"/>
        </a:p>
      </dgm:t>
    </dgm:pt>
    <dgm:pt modelId="{4F49CFD0-9972-4E8B-BE0A-3E3515B3B33E}" type="pres">
      <dgm:prSet presAssocID="{F9BAFCE7-385C-4D08-A8E6-A5A237FE5E2C}" presName="Name0" presStyleCnt="0">
        <dgm:presLayoutVars>
          <dgm:dir/>
          <dgm:resizeHandles val="exact"/>
        </dgm:presLayoutVars>
      </dgm:prSet>
      <dgm:spPr/>
    </dgm:pt>
    <dgm:pt modelId="{49DF2E2A-1C50-4575-AA1B-F15C2E526F0F}" type="pres">
      <dgm:prSet presAssocID="{F9BAFCE7-385C-4D08-A8E6-A5A237FE5E2C}" presName="cycle" presStyleCnt="0"/>
      <dgm:spPr/>
    </dgm:pt>
    <dgm:pt modelId="{32C35D73-1115-424E-9F97-9AE87DCF6CF9}" type="pres">
      <dgm:prSet presAssocID="{07EF3406-1537-4FC3-BB3B-B302757F79FC}" presName="nodeFirstNode" presStyleLbl="node1" presStyleIdx="0" presStyleCnt="3" custScaleX="143215" custScaleY="132199">
        <dgm:presLayoutVars>
          <dgm:bulletEnabled val="1"/>
        </dgm:presLayoutVars>
      </dgm:prSet>
      <dgm:spPr/>
    </dgm:pt>
    <dgm:pt modelId="{2BB3B9EC-588C-46F1-9A84-B35BF6178673}" type="pres">
      <dgm:prSet presAssocID="{D77A00F2-7BC0-4164-9F0E-7B469AE26B9B}" presName="sibTransFirstNode" presStyleLbl="bgShp" presStyleIdx="0" presStyleCnt="1" custLinFactNeighborX="2524" custLinFactNeighborY="9664"/>
      <dgm:spPr/>
    </dgm:pt>
    <dgm:pt modelId="{E32A69EB-ADAA-447F-99C5-7E0D766B2709}" type="pres">
      <dgm:prSet presAssocID="{A1CD4C90-1F02-478B-8796-8FF20F22BC37}" presName="nodeFollowingNodes" presStyleLbl="node1" presStyleIdx="1" presStyleCnt="3" custScaleX="135002" custScaleY="121481" custRadScaleRad="129330" custRadScaleInc="-25314">
        <dgm:presLayoutVars>
          <dgm:bulletEnabled val="1"/>
        </dgm:presLayoutVars>
      </dgm:prSet>
      <dgm:spPr/>
    </dgm:pt>
    <dgm:pt modelId="{EFA9818E-C538-4CC7-9BCA-E8D6C26848CB}" type="pres">
      <dgm:prSet presAssocID="{E7075B66-39FC-4EC8-8F73-F002987229CC}" presName="nodeFollowingNodes" presStyleLbl="node1" presStyleIdx="2" presStyleCnt="3" custScaleX="137241" custScaleY="116964" custRadScaleRad="125692" custRadScaleInc="25758">
        <dgm:presLayoutVars>
          <dgm:bulletEnabled val="1"/>
        </dgm:presLayoutVars>
      </dgm:prSet>
      <dgm:spPr/>
    </dgm:pt>
  </dgm:ptLst>
  <dgm:cxnLst>
    <dgm:cxn modelId="{56FC9604-78D1-423F-9484-FE2C45CBAF7D}" srcId="{F9BAFCE7-385C-4D08-A8E6-A5A237FE5E2C}" destId="{07EF3406-1537-4FC3-BB3B-B302757F79FC}" srcOrd="0" destOrd="0" parTransId="{43678B41-069D-41C3-870C-6205007D00FF}" sibTransId="{D77A00F2-7BC0-4164-9F0E-7B469AE26B9B}"/>
    <dgm:cxn modelId="{EB74B13E-B7DB-41FF-82DC-9ADE7C90A0E7}" type="presOf" srcId="{07EF3406-1537-4FC3-BB3B-B302757F79FC}" destId="{32C35D73-1115-424E-9F97-9AE87DCF6CF9}" srcOrd="0" destOrd="0" presId="urn:microsoft.com/office/officeart/2005/8/layout/cycle3"/>
    <dgm:cxn modelId="{BAD4385F-30C6-4769-B18E-4AA1C12201D0}" srcId="{F9BAFCE7-385C-4D08-A8E6-A5A237FE5E2C}" destId="{A1CD4C90-1F02-478B-8796-8FF20F22BC37}" srcOrd="1" destOrd="0" parTransId="{8160A4B6-5384-4E1F-B6B4-FA23BBADAD1F}" sibTransId="{58D7B302-A217-4323-9389-2BE40656E335}"/>
    <dgm:cxn modelId="{4500F864-0127-40E9-B076-10A4F89F4CE1}" type="presOf" srcId="{E7075B66-39FC-4EC8-8F73-F002987229CC}" destId="{EFA9818E-C538-4CC7-9BCA-E8D6C26848CB}" srcOrd="0" destOrd="0" presId="urn:microsoft.com/office/officeart/2005/8/layout/cycle3"/>
    <dgm:cxn modelId="{70944C55-534E-4220-83EB-72E98070EA91}" type="presOf" srcId="{A1CD4C90-1F02-478B-8796-8FF20F22BC37}" destId="{E32A69EB-ADAA-447F-99C5-7E0D766B2709}" srcOrd="0" destOrd="0" presId="urn:microsoft.com/office/officeart/2005/8/layout/cycle3"/>
    <dgm:cxn modelId="{8ACE1A5A-110F-4A60-8D74-644EC331FA0D}" srcId="{F9BAFCE7-385C-4D08-A8E6-A5A237FE5E2C}" destId="{E7075B66-39FC-4EC8-8F73-F002987229CC}" srcOrd="2" destOrd="0" parTransId="{160B544D-E685-464B-B9B0-F8DDB607D6EF}" sibTransId="{115B3865-21FF-4F10-AEB5-25EBF201681F}"/>
    <dgm:cxn modelId="{4E45E2A5-868A-4B49-9114-17F9F4FC16EC}" type="presOf" srcId="{D77A00F2-7BC0-4164-9F0E-7B469AE26B9B}" destId="{2BB3B9EC-588C-46F1-9A84-B35BF6178673}" srcOrd="0" destOrd="0" presId="urn:microsoft.com/office/officeart/2005/8/layout/cycle3"/>
    <dgm:cxn modelId="{AB3FC7F7-2B96-4DF6-96B3-52EF112844F6}" type="presOf" srcId="{F9BAFCE7-385C-4D08-A8E6-A5A237FE5E2C}" destId="{4F49CFD0-9972-4E8B-BE0A-3E3515B3B33E}" srcOrd="0" destOrd="0" presId="urn:microsoft.com/office/officeart/2005/8/layout/cycle3"/>
    <dgm:cxn modelId="{D754DA0B-DF5C-4936-9203-A4C5BF4BD5CF}" type="presParOf" srcId="{4F49CFD0-9972-4E8B-BE0A-3E3515B3B33E}" destId="{49DF2E2A-1C50-4575-AA1B-F15C2E526F0F}" srcOrd="0" destOrd="0" presId="urn:microsoft.com/office/officeart/2005/8/layout/cycle3"/>
    <dgm:cxn modelId="{87767523-3F1A-4680-840C-446D8982E65C}" type="presParOf" srcId="{49DF2E2A-1C50-4575-AA1B-F15C2E526F0F}" destId="{32C35D73-1115-424E-9F97-9AE87DCF6CF9}" srcOrd="0" destOrd="0" presId="urn:microsoft.com/office/officeart/2005/8/layout/cycle3"/>
    <dgm:cxn modelId="{BB77A57F-04F0-45D6-871B-AB10E5C067E4}" type="presParOf" srcId="{49DF2E2A-1C50-4575-AA1B-F15C2E526F0F}" destId="{2BB3B9EC-588C-46F1-9A84-B35BF6178673}" srcOrd="1" destOrd="0" presId="urn:microsoft.com/office/officeart/2005/8/layout/cycle3"/>
    <dgm:cxn modelId="{C8251C8E-5BCC-4CC0-B9FD-11A1C5173C64}" type="presParOf" srcId="{49DF2E2A-1C50-4575-AA1B-F15C2E526F0F}" destId="{E32A69EB-ADAA-447F-99C5-7E0D766B2709}" srcOrd="2" destOrd="0" presId="urn:microsoft.com/office/officeart/2005/8/layout/cycle3"/>
    <dgm:cxn modelId="{CDB6CB20-2BFB-4490-97A6-09F98ADEE2D4}" type="presParOf" srcId="{49DF2E2A-1C50-4575-AA1B-F15C2E526F0F}" destId="{EFA9818E-C538-4CC7-9BCA-E8D6C26848C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B9EC-588C-46F1-9A84-B35BF6178673}">
      <dsp:nvSpPr>
        <dsp:cNvPr id="0" name=""/>
        <dsp:cNvSpPr/>
      </dsp:nvSpPr>
      <dsp:spPr>
        <a:xfrm>
          <a:off x="1498554" y="-204634"/>
          <a:ext cx="3723297" cy="3723297"/>
        </a:xfrm>
        <a:prstGeom prst="circularArrow">
          <a:avLst>
            <a:gd name="adj1" fmla="val 5689"/>
            <a:gd name="adj2" fmla="val 340510"/>
            <a:gd name="adj3" fmla="val 11587678"/>
            <a:gd name="adj4" fmla="val 18901982"/>
            <a:gd name="adj5" fmla="val 5908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35D73-1115-424E-9F97-9AE87DCF6CF9}">
      <dsp:nvSpPr>
        <dsp:cNvPr id="0" name=""/>
        <dsp:cNvSpPr/>
      </dsp:nvSpPr>
      <dsp:spPr>
        <a:xfrm>
          <a:off x="1763182" y="-112188"/>
          <a:ext cx="3006088" cy="1478112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1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Have a basic knowledge of client’s domain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1835337" y="-40033"/>
        <a:ext cx="2861778" cy="1333802"/>
      </dsp:txXfrm>
    </dsp:sp>
    <dsp:sp modelId="{E32A69EB-ADAA-447F-99C5-7E0D766B2709}">
      <dsp:nvSpPr>
        <dsp:cNvPr id="0" name=""/>
        <dsp:cNvSpPr/>
      </dsp:nvSpPr>
      <dsp:spPr>
        <a:xfrm>
          <a:off x="3569472" y="1749436"/>
          <a:ext cx="2987961" cy="158656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3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Master communication skills to engage with people and clients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3646922" y="1826886"/>
        <a:ext cx="2833061" cy="1431664"/>
      </dsp:txXfrm>
    </dsp:sp>
    <dsp:sp modelId="{EFA9818E-C538-4CC7-9BCA-E8D6C26848CB}">
      <dsp:nvSpPr>
        <dsp:cNvPr id="0" name=""/>
        <dsp:cNvSpPr/>
      </dsp:nvSpPr>
      <dsp:spPr>
        <a:xfrm>
          <a:off x="234068" y="1778932"/>
          <a:ext cx="2612037" cy="1527571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2 :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Possess </a:t>
          </a:r>
          <a:br>
            <a:rPr lang="en-US" sz="1800" b="0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storytelling skills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308638" y="1853502"/>
        <a:ext cx="2462897" cy="137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B9EC-588C-46F1-9A84-B35BF6178673}">
      <dsp:nvSpPr>
        <dsp:cNvPr id="0" name=""/>
        <dsp:cNvSpPr/>
      </dsp:nvSpPr>
      <dsp:spPr>
        <a:xfrm>
          <a:off x="2414394" y="-968281"/>
          <a:ext cx="4067613" cy="4067613"/>
        </a:xfrm>
        <a:prstGeom prst="circularArrow">
          <a:avLst>
            <a:gd name="adj1" fmla="val 5003"/>
            <a:gd name="adj2" fmla="val 294766"/>
            <a:gd name="adj3" fmla="val 10161460"/>
            <a:gd name="adj4" fmla="val -1375099"/>
            <a:gd name="adj5" fmla="val 5196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35D73-1115-424E-9F97-9AE87DCF6CF9}">
      <dsp:nvSpPr>
        <dsp:cNvPr id="0" name=""/>
        <dsp:cNvSpPr/>
      </dsp:nvSpPr>
      <dsp:spPr>
        <a:xfrm>
          <a:off x="2519159" y="-170514"/>
          <a:ext cx="3652749" cy="1685891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Challenge 1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Finding literatures comparing statistics with machine learning on economics domain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2601457" y="-88216"/>
        <a:ext cx="3488153" cy="1521295"/>
      </dsp:txXfrm>
    </dsp:sp>
    <dsp:sp modelId="{E32A69EB-ADAA-447F-99C5-7E0D766B2709}">
      <dsp:nvSpPr>
        <dsp:cNvPr id="0" name=""/>
        <dsp:cNvSpPr/>
      </dsp:nvSpPr>
      <dsp:spPr>
        <a:xfrm>
          <a:off x="4632547" y="1717722"/>
          <a:ext cx="3443274" cy="1549208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Challenge 3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Unexpected outcome </a:t>
          </a:r>
          <a:br>
            <a:rPr lang="en-US" sz="1800" b="0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of model evaluation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4708173" y="1793348"/>
        <a:ext cx="3292022" cy="1397956"/>
      </dsp:txXfrm>
    </dsp:sp>
    <dsp:sp modelId="{EFA9818E-C538-4CC7-9BCA-E8D6C26848CB}">
      <dsp:nvSpPr>
        <dsp:cNvPr id="0" name=""/>
        <dsp:cNvSpPr/>
      </dsp:nvSpPr>
      <dsp:spPr>
        <a:xfrm>
          <a:off x="641520" y="1725748"/>
          <a:ext cx="3500380" cy="1491604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Challenge 2 :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Python Coding for Development &amp; Optimization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714334" y="1798562"/>
        <a:ext cx="3354752" cy="1345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9DE07-1B77-49B4-97DA-60318BFB8161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C4472-5898-4702-A0FB-E355BC590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C4472-5898-4702-A0FB-E355BC590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39B8FB1C-94A8-4B7E-8B7F-062180358EC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-1001160" y="-105840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Shape 3"/>
          <p:cNvSpPr txBox="1"/>
          <p:nvPr/>
        </p:nvSpPr>
        <p:spPr>
          <a:xfrm>
            <a:off x="504360" y="1380240"/>
            <a:ext cx="9071640" cy="182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 </a:t>
            </a:r>
            <a:r>
              <a:rPr lang="en-US" sz="3200" b="1" strike="noStrike" spc="-1" dirty="0">
                <a:latin typeface="Arial"/>
                <a:ea typeface="Noto Sans CJK SC"/>
              </a:rPr>
              <a:t> 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  <a:ea typeface="Noto Sans CJK SC"/>
              </a:rPr>
              <a:t>Predicting </a:t>
            </a:r>
            <a:r>
              <a:rPr lang="en-US" sz="3200" b="1" strike="noStrike" spc="-1" dirty="0">
                <a:latin typeface="Arial"/>
              </a:rPr>
              <a:t>Real Private Consumption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</a:rPr>
              <a:t>Using Time Series: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</a:rPr>
              <a:t>A Machine Learning Approach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4" name="TextShape 4"/>
          <p:cNvSpPr txBox="1"/>
          <p:nvPr/>
        </p:nvSpPr>
        <p:spPr>
          <a:xfrm>
            <a:off x="833760" y="3799080"/>
            <a:ext cx="8412480" cy="134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200" b="0" strike="noStrike" spc="-1" dirty="0">
                <a:latin typeface="Arial"/>
                <a:ea typeface="Noto Sans CJK SC"/>
              </a:rPr>
              <a:t>	</a:t>
            </a:r>
            <a:r>
              <a:rPr lang="en-US" sz="2200" b="0" strike="noStrike" spc="-1" dirty="0">
                <a:latin typeface="Arial"/>
              </a:rPr>
              <a:t>Supervisor	 	: </a:t>
            </a:r>
            <a:r>
              <a:rPr lang="en-US" sz="2200" b="0" strike="noStrike" spc="-1" dirty="0" err="1">
                <a:latin typeface="Arial"/>
              </a:rPr>
              <a:t>Mohd</a:t>
            </a:r>
            <a:r>
              <a:rPr lang="en-US" sz="2200" b="0" strike="noStrike" spc="-1" dirty="0">
                <a:latin typeface="Arial"/>
              </a:rPr>
              <a:t> Azam Osman</a:t>
            </a:r>
          </a:p>
          <a:p>
            <a:r>
              <a:rPr lang="en-US" sz="2200" b="0" strike="noStrike" spc="-1" dirty="0">
                <a:latin typeface="Arial"/>
              </a:rPr>
              <a:t>	Student Name		: Muhammad Azzubair bin Azeman</a:t>
            </a:r>
          </a:p>
          <a:p>
            <a:r>
              <a:rPr lang="en-US" sz="2200" b="0" strike="noStrike" spc="-1" dirty="0">
                <a:latin typeface="Arial"/>
              </a:rPr>
              <a:t>	Mentor			: Patrick Lam Kar Jun</a:t>
            </a:r>
          </a:p>
          <a:p>
            <a:r>
              <a:rPr lang="en-US" sz="2200" b="0" strike="noStrike" spc="-1" dirty="0">
                <a:latin typeface="Arial"/>
              </a:rPr>
              <a:t>	Practicum Company	: </a:t>
            </a:r>
            <a:r>
              <a:rPr lang="en-US" sz="2200" b="0" strike="noStrike" spc="-1" dirty="0" err="1">
                <a:latin typeface="Arial"/>
              </a:rPr>
              <a:t>DataMicron</a:t>
            </a:r>
            <a:r>
              <a:rPr lang="en-US" sz="2200" b="0" strike="noStrike" spc="-1" dirty="0">
                <a:latin typeface="Arial"/>
              </a:rPr>
              <a:t> Systems </a:t>
            </a:r>
            <a:r>
              <a:rPr lang="en-US" sz="2200" b="0" strike="noStrike" spc="-1" dirty="0" err="1">
                <a:latin typeface="Arial"/>
              </a:rPr>
              <a:t>Sdn</a:t>
            </a:r>
            <a:r>
              <a:rPr lang="en-US" sz="2200" b="0" strike="noStrike" spc="-1" dirty="0">
                <a:latin typeface="Arial"/>
              </a:rPr>
              <a:t> </a:t>
            </a:r>
            <a:r>
              <a:rPr lang="en-US" sz="2200" b="0" strike="noStrike" spc="-1" dirty="0" err="1">
                <a:latin typeface="Arial"/>
              </a:rPr>
              <a:t>Bhd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5" name="Picture 44"/>
          <p:cNvPicPr/>
          <p:nvPr/>
        </p:nvPicPr>
        <p:blipFill>
          <a:blip r:embed="rId2"/>
          <a:srcRect l="5639" r="71713"/>
          <a:stretch/>
        </p:blipFill>
        <p:spPr>
          <a:xfrm>
            <a:off x="73080" y="91440"/>
            <a:ext cx="658440" cy="82296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47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Shape 7"/>
          <p:cNvSpPr txBox="1"/>
          <p:nvPr/>
        </p:nvSpPr>
        <p:spPr>
          <a:xfrm>
            <a:off x="504360" y="4464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600" b="0" strike="noStrike" spc="-1" dirty="0">
                <a:latin typeface="Arial"/>
              </a:rPr>
              <a:t>CDS 590</a:t>
            </a:r>
          </a:p>
          <a:p>
            <a:pPr algn="ctr"/>
            <a:r>
              <a:rPr lang="en-US" sz="2600" b="1" strike="noStrike" spc="-1" dirty="0">
                <a:latin typeface="Arial"/>
              </a:rPr>
              <a:t>Final Presentation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7AC116-94A1-46AF-A1CA-1C687434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92" y="2600238"/>
            <a:ext cx="7772040" cy="1739778"/>
          </a:xfrm>
          <a:prstGeom prst="rect">
            <a:avLst/>
          </a:prstGeom>
        </p:spPr>
      </p:pic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TextShape 4"/>
          <p:cNvSpPr txBox="1"/>
          <p:nvPr/>
        </p:nvSpPr>
        <p:spPr>
          <a:xfrm>
            <a:off x="457200" y="2147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Table 1 Model Performance Comparison for Quality Service Survey on RPC</a:t>
            </a:r>
          </a:p>
        </p:txBody>
      </p:sp>
      <p:sp>
        <p:nvSpPr>
          <p:cNvPr id="154" name="TextShape 5"/>
          <p:cNvSpPr txBox="1"/>
          <p:nvPr/>
        </p:nvSpPr>
        <p:spPr>
          <a:xfrm>
            <a:off x="457200" y="4451040"/>
            <a:ext cx="96228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Tree-based Ensemble models</a:t>
            </a:r>
            <a:r>
              <a:rPr lang="en-US" sz="1800" b="0" strike="noStrike" spc="-1" dirty="0">
                <a:latin typeface="Arial"/>
                <a:ea typeface="Noto Sans CJK SC"/>
              </a:rPr>
              <a:t> resulted on the </a:t>
            </a:r>
            <a:r>
              <a:rPr lang="en-US" sz="1800" b="1" strike="noStrike" spc="-1" dirty="0">
                <a:latin typeface="Arial"/>
                <a:ea typeface="Noto Sans CJK SC"/>
              </a:rPr>
              <a:t>best predictions</a:t>
            </a:r>
            <a:r>
              <a:rPr lang="en-US" sz="1800" b="0" strike="noStrike" spc="-1" dirty="0">
                <a:latin typeface="Arial"/>
                <a:ea typeface="Noto Sans CJK SC"/>
              </a:rPr>
              <a:t>. Such models 	  are </a:t>
            </a:r>
            <a:r>
              <a:rPr lang="en-US" sz="1800" b="1" strike="noStrike" spc="-1" dirty="0">
                <a:solidFill>
                  <a:srgbClr val="00A933"/>
                </a:solidFill>
                <a:latin typeface="Arial"/>
                <a:ea typeface="Noto Sans CJK SC"/>
              </a:rPr>
              <a:t>random forests</a:t>
            </a:r>
            <a:r>
              <a:rPr lang="en-US" sz="1800" b="0" strike="noStrike" spc="-1" dirty="0">
                <a:latin typeface="Arial"/>
                <a:ea typeface="Noto Sans CJK SC"/>
              </a:rPr>
              <a:t> and </a:t>
            </a:r>
            <a:r>
              <a:rPr lang="en-US" sz="1800" b="1" strike="noStrike" spc="-1" dirty="0">
                <a:solidFill>
                  <a:srgbClr val="800080"/>
                </a:solidFill>
                <a:latin typeface="Arial"/>
                <a:ea typeface="Noto Sans CJK SC"/>
              </a:rPr>
              <a:t>gradient boosting</a:t>
            </a:r>
            <a:r>
              <a:rPr lang="en-US" sz="1800" b="0" strike="noStrike" spc="-1" dirty="0">
                <a:latin typeface="Arial"/>
                <a:ea typeface="Noto Sans CJK SC"/>
              </a:rPr>
              <a:t>. The reason is because they can 		</a:t>
            </a:r>
            <a:r>
              <a:rPr lang="en-US" spc="-1" dirty="0">
                <a:latin typeface="Arial"/>
                <a:ea typeface="Noto Sans CJK SC"/>
              </a:rPr>
              <a:t> 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learn nonlinear patterns</a:t>
            </a:r>
            <a:r>
              <a:rPr lang="en-US" sz="1800" b="0" strike="noStrike" spc="-1" dirty="0">
                <a:latin typeface="Arial"/>
                <a:ea typeface="Noto Sans CJK SC"/>
              </a:rPr>
              <a:t> of economic indicators. </a:t>
            </a:r>
            <a:r>
              <a:rPr lang="en-US" sz="1800" b="0" strike="noStrike" spc="-1" dirty="0">
                <a:latin typeface="Arial"/>
              </a:rPr>
              <a:t>(Chen et al., 2018)</a:t>
            </a:r>
          </a:p>
        </p:txBody>
      </p:sp>
      <p:pic>
        <p:nvPicPr>
          <p:cNvPr id="155" name="Picture 154"/>
          <p:cNvPicPr/>
          <p:nvPr/>
        </p:nvPicPr>
        <p:blipFill>
          <a:blip r:embed="rId3"/>
          <a:stretch/>
        </p:blipFill>
        <p:spPr>
          <a:xfrm>
            <a:off x="1154160" y="1152720"/>
            <a:ext cx="7772040" cy="8701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5486400" y="2963520"/>
            <a:ext cx="1714500" cy="1304640"/>
          </a:xfrm>
          <a:custGeom>
            <a:avLst/>
            <a:gdLst/>
            <a:ahLst/>
            <a:cxnLst/>
            <a:rect l="0" t="0" r="r" b="b"/>
            <a:pathLst>
              <a:path w="5844" h="3050">
                <a:moveTo>
                  <a:pt x="508" y="0"/>
                </a:moveTo>
                <a:lnTo>
                  <a:pt x="508" y="0"/>
                </a:lnTo>
                <a:cubicBezTo>
                  <a:pt x="419" y="0"/>
                  <a:pt x="331" y="23"/>
                  <a:pt x="254" y="68"/>
                </a:cubicBezTo>
                <a:cubicBezTo>
                  <a:pt x="177" y="113"/>
                  <a:pt x="113" y="177"/>
                  <a:pt x="68" y="254"/>
                </a:cubicBezTo>
                <a:cubicBezTo>
                  <a:pt x="23" y="331"/>
                  <a:pt x="0" y="419"/>
                  <a:pt x="0" y="508"/>
                </a:cubicBezTo>
                <a:lnTo>
                  <a:pt x="0" y="2540"/>
                </a:lnTo>
                <a:lnTo>
                  <a:pt x="0" y="2541"/>
                </a:lnTo>
                <a:cubicBezTo>
                  <a:pt x="0" y="2630"/>
                  <a:pt x="23" y="2718"/>
                  <a:pt x="68" y="2795"/>
                </a:cubicBezTo>
                <a:cubicBezTo>
                  <a:pt x="113" y="2872"/>
                  <a:pt x="177" y="2936"/>
                  <a:pt x="254" y="2981"/>
                </a:cubicBezTo>
                <a:cubicBezTo>
                  <a:pt x="331" y="3026"/>
                  <a:pt x="419" y="3049"/>
                  <a:pt x="508" y="3049"/>
                </a:cubicBezTo>
                <a:lnTo>
                  <a:pt x="5334" y="3049"/>
                </a:lnTo>
                <a:lnTo>
                  <a:pt x="5335" y="3049"/>
                </a:lnTo>
                <a:cubicBezTo>
                  <a:pt x="5424" y="3049"/>
                  <a:pt x="5512" y="3026"/>
                  <a:pt x="5589" y="2981"/>
                </a:cubicBezTo>
                <a:cubicBezTo>
                  <a:pt x="5666" y="2936"/>
                  <a:pt x="5730" y="2872"/>
                  <a:pt x="5775" y="2795"/>
                </a:cubicBezTo>
                <a:cubicBezTo>
                  <a:pt x="5820" y="2718"/>
                  <a:pt x="5843" y="2630"/>
                  <a:pt x="5843" y="2541"/>
                </a:cubicBezTo>
                <a:lnTo>
                  <a:pt x="5843" y="508"/>
                </a:lnTo>
                <a:lnTo>
                  <a:pt x="5843" y="508"/>
                </a:lnTo>
                <a:lnTo>
                  <a:pt x="5843" y="508"/>
                </a:lnTo>
                <a:cubicBezTo>
                  <a:pt x="5843" y="419"/>
                  <a:pt x="5820" y="331"/>
                  <a:pt x="5775" y="254"/>
                </a:cubicBezTo>
                <a:cubicBezTo>
                  <a:pt x="5730" y="177"/>
                  <a:pt x="5666" y="113"/>
                  <a:pt x="5589" y="68"/>
                </a:cubicBezTo>
                <a:cubicBezTo>
                  <a:pt x="5512" y="23"/>
                  <a:pt x="5424" y="0"/>
                  <a:pt x="5335" y="0"/>
                </a:cubicBezTo>
                <a:lnTo>
                  <a:pt x="508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039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55324-6EBC-44FC-967E-08261364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92" y="2600238"/>
            <a:ext cx="7772040" cy="1739778"/>
          </a:xfrm>
          <a:prstGeom prst="rect">
            <a:avLst/>
          </a:prstGeom>
        </p:spPr>
      </p:pic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TextShape 4"/>
          <p:cNvSpPr txBox="1"/>
          <p:nvPr/>
        </p:nvSpPr>
        <p:spPr>
          <a:xfrm>
            <a:off x="457200" y="2147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Table 1 Model Performance Comparison for Quality Service Survey on RPC</a:t>
            </a:r>
          </a:p>
        </p:txBody>
      </p:sp>
      <p:sp>
        <p:nvSpPr>
          <p:cNvPr id="154" name="TextShape 5"/>
          <p:cNvSpPr txBox="1"/>
          <p:nvPr/>
        </p:nvSpPr>
        <p:spPr>
          <a:xfrm>
            <a:off x="435935" y="4446894"/>
            <a:ext cx="9622800" cy="10758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LASSO </a:t>
            </a:r>
            <a:r>
              <a:rPr lang="en-US" sz="1800" strike="noStrike" spc="-1" dirty="0">
                <a:latin typeface="Arial"/>
                <a:ea typeface="Noto Sans CJK SC"/>
              </a:rPr>
              <a:t>regression also shows </a:t>
            </a:r>
            <a:r>
              <a:rPr lang="en-US" spc="-1" dirty="0">
                <a:latin typeface="Arial"/>
                <a:ea typeface="Noto Sans CJK SC"/>
              </a:rPr>
              <a:t>good prediction performance</a:t>
            </a:r>
            <a:r>
              <a:rPr lang="en-US" sz="1800" b="0" strike="noStrike" spc="-1" dirty="0">
                <a:latin typeface="Arial"/>
                <a:ea typeface="Noto Sans CJK SC"/>
              </a:rPr>
              <a:t>. However, its 	 	  improvement weightage is lesser than </a:t>
            </a:r>
            <a:r>
              <a:rPr lang="en-US" sz="1800" b="1" strike="noStrike" spc="-1" dirty="0">
                <a:solidFill>
                  <a:srgbClr val="008000"/>
                </a:solidFill>
                <a:latin typeface="Arial"/>
                <a:ea typeface="Noto Sans CJK SC"/>
              </a:rPr>
              <a:t>RF</a:t>
            </a:r>
            <a:r>
              <a:rPr lang="en-US" sz="1800" b="0" strike="noStrike" spc="-1" dirty="0">
                <a:latin typeface="Arial"/>
                <a:ea typeface="Noto Sans CJK SC"/>
              </a:rPr>
              <a:t> &amp; </a:t>
            </a:r>
            <a:r>
              <a:rPr lang="en-US" sz="1800" b="1" strike="noStrike" spc="-1" dirty="0">
                <a:solidFill>
                  <a:srgbClr val="7030A0"/>
                </a:solidFill>
                <a:latin typeface="Arial"/>
                <a:ea typeface="Noto Sans CJK SC"/>
              </a:rPr>
              <a:t>XGBoost </a:t>
            </a:r>
            <a:r>
              <a:rPr lang="en-US" sz="1800" b="0" strike="noStrike" spc="-1" dirty="0">
                <a:latin typeface="Arial"/>
              </a:rPr>
              <a:t>(Chen et al., 2018)</a:t>
            </a:r>
          </a:p>
        </p:txBody>
      </p:sp>
      <p:pic>
        <p:nvPicPr>
          <p:cNvPr id="155" name="Picture 154"/>
          <p:cNvPicPr/>
          <p:nvPr/>
        </p:nvPicPr>
        <p:blipFill>
          <a:blip r:embed="rId3"/>
          <a:stretch/>
        </p:blipFill>
        <p:spPr>
          <a:xfrm>
            <a:off x="1154160" y="1152720"/>
            <a:ext cx="7772040" cy="8701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2281570" y="2981160"/>
            <a:ext cx="2324100" cy="1280780"/>
          </a:xfrm>
          <a:custGeom>
            <a:avLst/>
            <a:gdLst/>
            <a:ahLst/>
            <a:cxnLst/>
            <a:rect l="0" t="0" r="r" b="b"/>
            <a:pathLst>
              <a:path w="5844" h="3050">
                <a:moveTo>
                  <a:pt x="508" y="0"/>
                </a:moveTo>
                <a:lnTo>
                  <a:pt x="508" y="0"/>
                </a:lnTo>
                <a:cubicBezTo>
                  <a:pt x="419" y="0"/>
                  <a:pt x="331" y="23"/>
                  <a:pt x="254" y="68"/>
                </a:cubicBezTo>
                <a:cubicBezTo>
                  <a:pt x="177" y="113"/>
                  <a:pt x="113" y="177"/>
                  <a:pt x="68" y="254"/>
                </a:cubicBezTo>
                <a:cubicBezTo>
                  <a:pt x="23" y="331"/>
                  <a:pt x="0" y="419"/>
                  <a:pt x="0" y="508"/>
                </a:cubicBezTo>
                <a:lnTo>
                  <a:pt x="0" y="2540"/>
                </a:lnTo>
                <a:lnTo>
                  <a:pt x="0" y="2541"/>
                </a:lnTo>
                <a:cubicBezTo>
                  <a:pt x="0" y="2630"/>
                  <a:pt x="23" y="2718"/>
                  <a:pt x="68" y="2795"/>
                </a:cubicBezTo>
                <a:cubicBezTo>
                  <a:pt x="113" y="2872"/>
                  <a:pt x="177" y="2936"/>
                  <a:pt x="254" y="2981"/>
                </a:cubicBezTo>
                <a:cubicBezTo>
                  <a:pt x="331" y="3026"/>
                  <a:pt x="419" y="3049"/>
                  <a:pt x="508" y="3049"/>
                </a:cubicBezTo>
                <a:lnTo>
                  <a:pt x="5334" y="3049"/>
                </a:lnTo>
                <a:lnTo>
                  <a:pt x="5335" y="3049"/>
                </a:lnTo>
                <a:cubicBezTo>
                  <a:pt x="5424" y="3049"/>
                  <a:pt x="5512" y="3026"/>
                  <a:pt x="5589" y="2981"/>
                </a:cubicBezTo>
                <a:cubicBezTo>
                  <a:pt x="5666" y="2936"/>
                  <a:pt x="5730" y="2872"/>
                  <a:pt x="5775" y="2795"/>
                </a:cubicBezTo>
                <a:cubicBezTo>
                  <a:pt x="5820" y="2718"/>
                  <a:pt x="5843" y="2630"/>
                  <a:pt x="5843" y="2541"/>
                </a:cubicBezTo>
                <a:lnTo>
                  <a:pt x="5843" y="508"/>
                </a:lnTo>
                <a:lnTo>
                  <a:pt x="5843" y="508"/>
                </a:lnTo>
                <a:lnTo>
                  <a:pt x="5843" y="508"/>
                </a:lnTo>
                <a:cubicBezTo>
                  <a:pt x="5843" y="419"/>
                  <a:pt x="5820" y="331"/>
                  <a:pt x="5775" y="254"/>
                </a:cubicBezTo>
                <a:cubicBezTo>
                  <a:pt x="5730" y="177"/>
                  <a:pt x="5666" y="113"/>
                  <a:pt x="5589" y="68"/>
                </a:cubicBezTo>
                <a:cubicBezTo>
                  <a:pt x="5512" y="23"/>
                  <a:pt x="5424" y="0"/>
                  <a:pt x="5335" y="0"/>
                </a:cubicBezTo>
                <a:lnTo>
                  <a:pt x="508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1661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TextShape 4"/>
          <p:cNvSpPr txBox="1"/>
          <p:nvPr/>
        </p:nvSpPr>
        <p:spPr>
          <a:xfrm>
            <a:off x="457200" y="2111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Table 2 Model Performance Comparison for Macroeconomic Forecasting</a:t>
            </a:r>
          </a:p>
        </p:txBody>
      </p:sp>
      <p:sp>
        <p:nvSpPr>
          <p:cNvPr id="163" name="TextShape 5"/>
          <p:cNvSpPr txBox="1"/>
          <p:nvPr/>
        </p:nvSpPr>
        <p:spPr>
          <a:xfrm>
            <a:off x="457200" y="4415040"/>
            <a:ext cx="9144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Ensemble learning</a:t>
            </a:r>
            <a:r>
              <a:rPr lang="en-US" sz="1800" b="0" strike="noStrike" spc="-1" dirty="0">
                <a:latin typeface="Arial"/>
                <a:ea typeface="Noto Sans CJK SC"/>
              </a:rPr>
              <a:t> based on </a:t>
            </a:r>
            <a:r>
              <a:rPr lang="en-US" sz="1800" b="1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regression trees</a:t>
            </a:r>
            <a:r>
              <a:rPr lang="en-US" sz="1800" b="0" strike="noStrike" spc="-1" dirty="0">
                <a:latin typeface="Arial"/>
                <a:ea typeface="Noto Sans CJK SC"/>
              </a:rPr>
              <a:t> (</a:t>
            </a:r>
            <a:r>
              <a:rPr lang="en-US" sz="1800" b="1" strike="noStrike" spc="-1" dirty="0">
                <a:solidFill>
                  <a:srgbClr val="B85C00"/>
                </a:solidFill>
                <a:latin typeface="Arial"/>
                <a:ea typeface="Noto Sans CJK SC"/>
              </a:rPr>
              <a:t>bagging</a:t>
            </a:r>
            <a:r>
              <a:rPr lang="en-US" sz="1800" b="0" strike="noStrike" spc="-1" dirty="0">
                <a:latin typeface="Arial"/>
                <a:ea typeface="Noto Sans CJK SC"/>
              </a:rPr>
              <a:t>,</a:t>
            </a:r>
            <a:r>
              <a:rPr lang="en-US" sz="1800" b="0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 </a:t>
            </a:r>
            <a:r>
              <a:rPr lang="en-US" sz="1800" b="1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random forests</a:t>
            </a:r>
            <a:r>
              <a:rPr lang="en-US" sz="1800" b="0" strike="noStrike" spc="-1" dirty="0">
                <a:latin typeface="Arial"/>
                <a:ea typeface="Noto Sans CJK SC"/>
              </a:rPr>
              <a:t>, 	  and </a:t>
            </a:r>
            <a:r>
              <a:rPr lang="en-US" sz="1800" b="1" strike="noStrike" spc="-1" dirty="0">
                <a:solidFill>
                  <a:srgbClr val="800080"/>
                </a:solidFill>
                <a:latin typeface="Arial"/>
                <a:ea typeface="Noto Sans CJK SC"/>
              </a:rPr>
              <a:t>boosting</a:t>
            </a:r>
            <a:r>
              <a:rPr lang="en-US" sz="1800" b="0" strike="noStrike" spc="-1" dirty="0">
                <a:latin typeface="Arial"/>
                <a:ea typeface="Noto Sans CJK SC"/>
              </a:rPr>
              <a:t>) is the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  <a:ea typeface="Noto Sans CJK SC"/>
              </a:rPr>
              <a:t>best method</a:t>
            </a:r>
            <a:r>
              <a:rPr lang="en-US" sz="1800" b="0" strike="noStrike" spc="-1" dirty="0">
                <a:latin typeface="Arial"/>
                <a:ea typeface="Noto Sans CJK SC"/>
              </a:rPr>
              <a:t> due to their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adaptability with nonlinear </a:t>
            </a:r>
            <a:r>
              <a:rPr lang="en-US" sz="1800" b="0" strike="noStrike" spc="-1" dirty="0">
                <a:latin typeface="Arial"/>
                <a:ea typeface="Noto Sans CJK SC"/>
              </a:rPr>
              <a:t>	 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trends </a:t>
            </a:r>
            <a:r>
              <a:rPr lang="en-US" sz="1800" b="0" strike="noStrike" spc="-1" dirty="0">
                <a:latin typeface="Arial"/>
                <a:ea typeface="Noto Sans CJK SC"/>
              </a:rPr>
              <a:t>of macroeconomic indicators. </a:t>
            </a:r>
            <a:r>
              <a:rPr lang="en-US" sz="1800" b="0" strike="noStrike" spc="-1" dirty="0">
                <a:latin typeface="Arial"/>
              </a:rPr>
              <a:t>(</a:t>
            </a:r>
            <a:r>
              <a:rPr lang="en-US" sz="1800" b="0" strike="noStrike" spc="-1" dirty="0">
                <a:latin typeface="Arial"/>
                <a:ea typeface="Noto Sans CJK SC"/>
              </a:rPr>
              <a:t>Maehashi and </a:t>
            </a:r>
            <a:r>
              <a:rPr lang="en-US" sz="1800" b="0" strike="noStrike" spc="-1" dirty="0" err="1">
                <a:latin typeface="Arial"/>
                <a:ea typeface="Noto Sans CJK SC"/>
              </a:rPr>
              <a:t>Shintani</a:t>
            </a:r>
            <a:r>
              <a:rPr lang="en-US" sz="1800" b="0" strike="noStrike" spc="-1" dirty="0">
                <a:latin typeface="Arial"/>
              </a:rPr>
              <a:t>, 2020)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914400" y="1208160"/>
            <a:ext cx="8066520" cy="73152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rcRect t="8830" b="49740"/>
          <a:stretch/>
        </p:blipFill>
        <p:spPr>
          <a:xfrm>
            <a:off x="587520" y="2529360"/>
            <a:ext cx="8841240" cy="170604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4023360" y="3438720"/>
            <a:ext cx="5248080" cy="760680"/>
          </a:xfrm>
          <a:custGeom>
            <a:avLst/>
            <a:gdLst/>
            <a:ahLst/>
            <a:cxnLst/>
            <a:rect l="0" t="0" r="r" b="b"/>
            <a:pathLst>
              <a:path w="14580" h="2115">
                <a:moveTo>
                  <a:pt x="352" y="0"/>
                </a:moveTo>
                <a:lnTo>
                  <a:pt x="352" y="0"/>
                </a:lnTo>
                <a:cubicBezTo>
                  <a:pt x="290" y="0"/>
                  <a:pt x="230" y="16"/>
                  <a:pt x="176" y="47"/>
                </a:cubicBezTo>
                <a:cubicBezTo>
                  <a:pt x="123" y="78"/>
                  <a:pt x="78" y="123"/>
                  <a:pt x="47" y="176"/>
                </a:cubicBezTo>
                <a:cubicBezTo>
                  <a:pt x="16" y="230"/>
                  <a:pt x="0" y="290"/>
                  <a:pt x="0" y="352"/>
                </a:cubicBezTo>
                <a:lnTo>
                  <a:pt x="0" y="1761"/>
                </a:lnTo>
                <a:lnTo>
                  <a:pt x="0" y="1762"/>
                </a:lnTo>
                <a:cubicBezTo>
                  <a:pt x="0" y="1824"/>
                  <a:pt x="16" y="1884"/>
                  <a:pt x="47" y="1938"/>
                </a:cubicBezTo>
                <a:cubicBezTo>
                  <a:pt x="78" y="1991"/>
                  <a:pt x="123" y="2036"/>
                  <a:pt x="176" y="2067"/>
                </a:cubicBezTo>
                <a:cubicBezTo>
                  <a:pt x="230" y="2098"/>
                  <a:pt x="290" y="2114"/>
                  <a:pt x="352" y="2114"/>
                </a:cubicBezTo>
                <a:lnTo>
                  <a:pt x="14226" y="2114"/>
                </a:lnTo>
                <a:lnTo>
                  <a:pt x="14227" y="2114"/>
                </a:lnTo>
                <a:cubicBezTo>
                  <a:pt x="14289" y="2114"/>
                  <a:pt x="14349" y="2098"/>
                  <a:pt x="14403" y="2067"/>
                </a:cubicBezTo>
                <a:cubicBezTo>
                  <a:pt x="14456" y="2036"/>
                  <a:pt x="14501" y="1991"/>
                  <a:pt x="14532" y="1938"/>
                </a:cubicBezTo>
                <a:cubicBezTo>
                  <a:pt x="14563" y="1884"/>
                  <a:pt x="14579" y="1824"/>
                  <a:pt x="14579" y="1762"/>
                </a:cubicBezTo>
                <a:lnTo>
                  <a:pt x="14578" y="352"/>
                </a:lnTo>
                <a:lnTo>
                  <a:pt x="14579" y="352"/>
                </a:lnTo>
                <a:lnTo>
                  <a:pt x="14579" y="352"/>
                </a:lnTo>
                <a:cubicBezTo>
                  <a:pt x="14579" y="290"/>
                  <a:pt x="14563" y="230"/>
                  <a:pt x="14532" y="176"/>
                </a:cubicBezTo>
                <a:cubicBezTo>
                  <a:pt x="14501" y="123"/>
                  <a:pt x="14456" y="78"/>
                  <a:pt x="14403" y="47"/>
                </a:cubicBezTo>
                <a:cubicBezTo>
                  <a:pt x="14349" y="16"/>
                  <a:pt x="14289" y="0"/>
                  <a:pt x="14227" y="0"/>
                </a:cubicBezTo>
                <a:lnTo>
                  <a:pt x="352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8" name="Picture 16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DSA Tools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4998240" y="2326070"/>
            <a:ext cx="4770440" cy="3017520"/>
          </a:xfrm>
          <a:prstGeom prst="rect">
            <a:avLst/>
          </a:prstGeom>
          <a:ln>
            <a:noFill/>
          </a:ln>
        </p:spPr>
      </p:pic>
      <p:sp>
        <p:nvSpPr>
          <p:cNvPr id="173" name="TextShape 4"/>
          <p:cNvSpPr txBox="1"/>
          <p:nvPr/>
        </p:nvSpPr>
        <p:spPr>
          <a:xfrm>
            <a:off x="5178960" y="2011680"/>
            <a:ext cx="4731840" cy="247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400" b="0" strike="noStrike" spc="-1" dirty="0">
                <a:latin typeface="Arial"/>
              </a:rPr>
              <a:t>Table 3 Comparison of features between libraries</a:t>
            </a:r>
          </a:p>
        </p:txBody>
      </p:sp>
      <p:pic>
        <p:nvPicPr>
          <p:cNvPr id="174" name="Picture 173"/>
          <p:cNvPicPr/>
          <p:nvPr/>
        </p:nvPicPr>
        <p:blipFill>
          <a:blip r:embed="rId3"/>
          <a:stretch/>
        </p:blipFill>
        <p:spPr>
          <a:xfrm>
            <a:off x="1768320" y="1107360"/>
            <a:ext cx="6543360" cy="68544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9071850" y="2615760"/>
            <a:ext cx="584640" cy="2596320"/>
          </a:xfrm>
          <a:custGeom>
            <a:avLst/>
            <a:gdLst/>
            <a:ahLst/>
            <a:cxnLst/>
            <a:rect l="0" t="0" r="r" b="b"/>
            <a:pathLst>
              <a:path w="1626" h="7214">
                <a:moveTo>
                  <a:pt x="270" y="0"/>
                </a:moveTo>
                <a:lnTo>
                  <a:pt x="271" y="0"/>
                </a:lnTo>
                <a:cubicBezTo>
                  <a:pt x="223" y="0"/>
                  <a:pt x="177" y="13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3" y="177"/>
                  <a:pt x="0" y="223"/>
                  <a:pt x="0" y="271"/>
                </a:cubicBezTo>
                <a:lnTo>
                  <a:pt x="0" y="6942"/>
                </a:lnTo>
                <a:lnTo>
                  <a:pt x="0" y="6942"/>
                </a:lnTo>
                <a:cubicBezTo>
                  <a:pt x="0" y="6990"/>
                  <a:pt x="13" y="7036"/>
                  <a:pt x="36" y="7078"/>
                </a:cubicBezTo>
                <a:cubicBezTo>
                  <a:pt x="60" y="7119"/>
                  <a:pt x="94" y="7153"/>
                  <a:pt x="135" y="7177"/>
                </a:cubicBezTo>
                <a:cubicBezTo>
                  <a:pt x="177" y="7200"/>
                  <a:pt x="223" y="7213"/>
                  <a:pt x="271" y="7213"/>
                </a:cubicBezTo>
                <a:lnTo>
                  <a:pt x="1354" y="7212"/>
                </a:lnTo>
                <a:lnTo>
                  <a:pt x="1354" y="7213"/>
                </a:lnTo>
                <a:cubicBezTo>
                  <a:pt x="1402" y="7213"/>
                  <a:pt x="1448" y="7200"/>
                  <a:pt x="1490" y="7177"/>
                </a:cubicBezTo>
                <a:cubicBezTo>
                  <a:pt x="1531" y="7153"/>
                  <a:pt x="1565" y="7119"/>
                  <a:pt x="1589" y="7078"/>
                </a:cubicBezTo>
                <a:cubicBezTo>
                  <a:pt x="1612" y="7036"/>
                  <a:pt x="1625" y="6990"/>
                  <a:pt x="1625" y="6942"/>
                </a:cubicBezTo>
                <a:lnTo>
                  <a:pt x="1625" y="270"/>
                </a:lnTo>
                <a:lnTo>
                  <a:pt x="1625" y="271"/>
                </a:lnTo>
                <a:lnTo>
                  <a:pt x="1625" y="271"/>
                </a:lnTo>
                <a:cubicBezTo>
                  <a:pt x="1625" y="223"/>
                  <a:pt x="1612" y="177"/>
                  <a:pt x="1589" y="135"/>
                </a:cubicBezTo>
                <a:cubicBezTo>
                  <a:pt x="1565" y="94"/>
                  <a:pt x="1531" y="60"/>
                  <a:pt x="1490" y="36"/>
                </a:cubicBezTo>
                <a:cubicBezTo>
                  <a:pt x="1448" y="13"/>
                  <a:pt x="1402" y="0"/>
                  <a:pt x="1354" y="0"/>
                </a:cubicBezTo>
                <a:lnTo>
                  <a:pt x="270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TextShape 6"/>
          <p:cNvSpPr txBox="1"/>
          <p:nvPr/>
        </p:nvSpPr>
        <p:spPr>
          <a:xfrm>
            <a:off x="182880" y="2125910"/>
            <a:ext cx="4815360" cy="341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Findings : </a:t>
            </a:r>
            <a:r>
              <a:rPr lang="en-US" sz="1800" b="1" strike="noStrike" spc="-1" dirty="0" err="1">
                <a:solidFill>
                  <a:srgbClr val="2A6099"/>
                </a:solidFill>
                <a:latin typeface="Arial"/>
              </a:rPr>
              <a:t>seglearn</a:t>
            </a:r>
            <a:r>
              <a:rPr lang="en-US" sz="1800" b="0" strike="noStrike" spc="-1" dirty="0">
                <a:latin typeface="Arial"/>
              </a:rPr>
              <a:t> library has the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most 		  feature</a:t>
            </a:r>
            <a:r>
              <a:rPr lang="en-US" sz="1800" b="0" strike="noStrike" spc="-1" dirty="0">
                <a:latin typeface="Arial"/>
              </a:rPr>
              <a:t> for </a:t>
            </a:r>
            <a:r>
              <a:rPr lang="en-US" sz="1800" b="1" strike="noStrike" spc="-1" dirty="0">
                <a:latin typeface="Arial"/>
              </a:rPr>
              <a:t>time series prediction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: This library also can</a:t>
            </a:r>
            <a:r>
              <a:rPr lang="en-US" sz="1800" b="1" strike="noStrike" spc="-1" dirty="0">
                <a:latin typeface="Arial"/>
              </a:rPr>
              <a:t> incorporate</a:t>
            </a:r>
            <a:r>
              <a:rPr lang="en-US" sz="1800" b="0" strike="noStrike" spc="-1" dirty="0">
                <a:latin typeface="Arial"/>
              </a:rPr>
              <a:t> 		</a:t>
            </a:r>
            <a:r>
              <a:rPr lang="en-US" spc="-1" dirty="0">
                <a:latin typeface="Arial"/>
              </a:rPr>
              <a:t>  </a:t>
            </a:r>
            <a:r>
              <a:rPr lang="en-US" sz="1800" b="0" strike="noStrike" spc="-1" dirty="0">
                <a:latin typeface="Arial"/>
              </a:rPr>
              <a:t>classification, regression, 			</a:t>
            </a:r>
            <a:r>
              <a:rPr lang="en-US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 clustering, and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forecasting tasks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: Most importantly, </a:t>
            </a:r>
            <a:r>
              <a:rPr lang="en-US" sz="1800" b="0" strike="noStrike" spc="-1" dirty="0" err="1">
                <a:latin typeface="Arial"/>
              </a:rPr>
              <a:t>seglearn</a:t>
            </a:r>
            <a:r>
              <a:rPr lang="en-US" sz="1800" b="0" strike="noStrike" spc="-1" dirty="0">
                <a:latin typeface="Arial"/>
              </a:rPr>
              <a:t> has 		 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sliding window segmentation</a:t>
            </a:r>
            <a:r>
              <a:rPr lang="en-US" sz="1800" b="1" strike="noStrike" spc="-1" dirty="0">
                <a:latin typeface="Arial"/>
              </a:rPr>
              <a:t>, 		</a:t>
            </a:r>
            <a:r>
              <a:rPr lang="en-US" b="1" spc="-1" dirty="0">
                <a:latin typeface="Arial"/>
              </a:rPr>
              <a:t> 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and</a:t>
            </a:r>
            <a:r>
              <a:rPr lang="en-US" sz="1800" b="0" i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adaptable to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1" strike="noStrike" spc="-1" dirty="0" err="1">
                <a:solidFill>
                  <a:srgbClr val="2A6099"/>
                </a:solidFill>
                <a:latin typeface="Arial"/>
              </a:rPr>
              <a:t>sklearn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models 		 (Burns and </a:t>
            </a:r>
            <a:r>
              <a:rPr lang="en-US" sz="1800" b="0" strike="noStrike" spc="-1" dirty="0" err="1">
                <a:latin typeface="Arial"/>
              </a:rPr>
              <a:t>Whyne</a:t>
            </a:r>
            <a:r>
              <a:rPr lang="en-US" sz="1800" b="0" strike="noStrike" spc="-1" dirty="0">
                <a:latin typeface="Arial"/>
              </a:rPr>
              <a:t>, 2018).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1" strike="noStrike" spc="-1" dirty="0">
                <a:latin typeface="Arial"/>
              </a:rPr>
              <a:t>		</a:t>
            </a:r>
            <a:r>
              <a:rPr lang="en-US" sz="1800" b="0" strike="noStrike" spc="-1" dirty="0">
                <a:latin typeface="Arial"/>
              </a:rPr>
              <a:t>:</a:t>
            </a:r>
            <a:r>
              <a:rPr lang="en-US" sz="1800" b="1" strike="noStrike" spc="-1" dirty="0"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17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TextShape 3"/>
          <p:cNvSpPr txBox="1"/>
          <p:nvPr/>
        </p:nvSpPr>
        <p:spPr>
          <a:xfrm>
            <a:off x="5058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Contribution Table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icture 184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8D1E35-B62E-43CA-ACC7-435880EB9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51418"/>
              </p:ext>
            </p:extLst>
          </p:nvPr>
        </p:nvGraphicFramePr>
        <p:xfrm>
          <a:off x="388981" y="1277496"/>
          <a:ext cx="9309959" cy="38789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07164">
                  <a:extLst>
                    <a:ext uri="{9D8B030D-6E8A-4147-A177-3AD203B41FA5}">
                      <a16:colId xmlns:a16="http://schemas.microsoft.com/office/drawing/2014/main" val="3130298130"/>
                    </a:ext>
                  </a:extLst>
                </a:gridCol>
                <a:gridCol w="2810510">
                  <a:extLst>
                    <a:ext uri="{9D8B030D-6E8A-4147-A177-3AD203B41FA5}">
                      <a16:colId xmlns:a16="http://schemas.microsoft.com/office/drawing/2014/main" val="3089468370"/>
                    </a:ext>
                  </a:extLst>
                </a:gridCol>
                <a:gridCol w="3092285">
                  <a:extLst>
                    <a:ext uri="{9D8B030D-6E8A-4147-A177-3AD203B41FA5}">
                      <a16:colId xmlns:a16="http://schemas.microsoft.com/office/drawing/2014/main" val="213995648"/>
                    </a:ext>
                  </a:extLst>
                </a:gridCol>
              </a:tblGrid>
              <a:tr h="534045"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Objectives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Method used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Contribution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344376007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0" strike="noStrike" spc="-1" dirty="0">
                          <a:solidFill>
                            <a:srgbClr val="BF0041"/>
                          </a:solidFill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10D0C"/>
                          </a:solidFill>
                        </a:rPr>
                        <a:t>investigate</a:t>
                      </a:r>
                      <a:r>
                        <a:rPr lang="en-US" sz="1600" b="0" strike="noStrike" spc="-1" dirty="0"/>
                        <a:t> the </a:t>
                      </a:r>
                      <a:r>
                        <a:rPr lang="en-US" sz="1600" b="1" strike="noStrike" spc="-1" dirty="0"/>
                        <a:t>suitable machine learning technique</a:t>
                      </a:r>
                      <a:r>
                        <a:rPr lang="en-US" sz="1600" b="0" strike="noStrike" spc="-1" dirty="0"/>
                        <a:t> for RPC prediction.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</a:rPr>
                        <a:t>Literature Review</a:t>
                      </a:r>
                      <a:endParaRPr lang="en-US" sz="1600" b="1" strike="noStrike" spc="-1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</a:rPr>
                        <a:t>Suitable ML models: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XGBoost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AdaBoost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Bagging</a:t>
                      </a:r>
                    </a:p>
                    <a:p>
                      <a:pPr marL="742950" lvl="1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Random Forest</a:t>
                      </a: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82514494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develop</a:t>
                      </a:r>
                      <a:r>
                        <a:rPr lang="en-US" sz="1600" b="1" strike="noStrike" spc="-1" dirty="0"/>
                        <a:t> RPC prediction model</a:t>
                      </a:r>
                      <a:r>
                        <a:rPr lang="en-US" sz="1600" b="0" strike="noStrike" spc="-1" dirty="0"/>
                        <a:t> using </a:t>
                      </a:r>
                      <a:r>
                        <a:rPr lang="en-US" sz="1600" b="1" strike="noStrike" spc="-1" dirty="0"/>
                        <a:t>selected machine learning</a:t>
                      </a:r>
                      <a:r>
                        <a:rPr lang="en-US" sz="1600" b="0" strike="noStrike" spc="-1" dirty="0"/>
                        <a:t> algorithms.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</a:rPr>
                        <a:t>Develop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</a:rPr>
                        <a:t>prediction models</a:t>
                      </a:r>
                      <a:r>
                        <a:rPr lang="en-US" sz="1600" b="0" strike="noStrike" spc="-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600" b="0" strike="noStrike" spc="-1" dirty="0"/>
                        <a:t>using the most suitable models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</a:rPr>
                        <a:t>RPC prediction models </a:t>
                      </a:r>
                      <a:endParaRPr lang="en-US" sz="1600" b="1" strike="noStrike" spc="-1" dirty="0">
                        <a:solidFill>
                          <a:srgbClr val="008000"/>
                        </a:solidFill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99838586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marR="0" lvl="0" indent="-216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  <a:defRPr/>
                      </a:pPr>
                      <a:r>
                        <a:rPr lang="en-US" sz="1600" b="0" strike="noStrike" spc="-1" dirty="0">
                          <a:latin typeface="+mn-lt"/>
                        </a:rPr>
                        <a:t>To</a:t>
                      </a:r>
                      <a:r>
                        <a:rPr lang="en-US" sz="1600" b="1" strike="noStrike" spc="-1" dirty="0">
                          <a:latin typeface="+mn-lt"/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  <a:latin typeface="+mn-lt"/>
                        </a:rPr>
                        <a:t>evaluate</a:t>
                      </a:r>
                      <a:r>
                        <a:rPr lang="en-US" sz="1600" b="0" strike="noStrike" spc="-1" dirty="0">
                          <a:latin typeface="+mn-lt"/>
                        </a:rPr>
                        <a:t> the performance of </a:t>
                      </a:r>
                      <a:r>
                        <a:rPr lang="en-US" sz="1600" b="1" strike="noStrike" spc="-1" dirty="0">
                          <a:latin typeface="+mn-lt"/>
                        </a:rPr>
                        <a:t>RPC prediction models</a:t>
                      </a:r>
                      <a:r>
                        <a:rPr lang="en-US" sz="1600" b="0" strike="noStrike" spc="-1" dirty="0">
                          <a:latin typeface="+mn-lt"/>
                        </a:rPr>
                        <a:t>. </a:t>
                      </a: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+mn-lt"/>
                        </a:rPr>
                        <a:t>Compare</a:t>
                      </a:r>
                      <a:r>
                        <a:rPr lang="en-US" sz="1600" b="0" strike="noStrike" spc="-1" dirty="0">
                          <a:latin typeface="+mn-lt"/>
                        </a:rPr>
                        <a:t> </a:t>
                      </a:r>
                      <a:r>
                        <a:rPr lang="en-US" sz="1600" b="0" strike="noStrike" spc="-1" dirty="0">
                          <a:solidFill>
                            <a:schemeClr val="tx1"/>
                          </a:solidFill>
                          <a:latin typeface="+mn-lt"/>
                        </a:rPr>
                        <a:t>among</a:t>
                      </a: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+mn-lt"/>
                        </a:rPr>
                        <a:t>selected ML models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Arial"/>
                        </a:rPr>
                        <a:t>Compare</a:t>
                      </a:r>
                      <a:r>
                        <a:rPr lang="en-US" sz="1600" b="0" strike="noStrike" spc="-1" dirty="0">
                          <a:latin typeface="Arial"/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statistical techniques</a:t>
                      </a:r>
                      <a:r>
                        <a:rPr lang="en-US" sz="1600" b="0" strike="noStrike" spc="-1" dirty="0">
                          <a:latin typeface="Arial"/>
                        </a:rPr>
                        <a:t> with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selected ML algorithms</a:t>
                      </a: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  <a:latin typeface="+mn-lt"/>
                        </a:rPr>
                        <a:t>Performance comparison </a:t>
                      </a:r>
                      <a:r>
                        <a:rPr lang="en-US" sz="1600" b="0" strike="noStrike" spc="-1" dirty="0">
                          <a:solidFill>
                            <a:schemeClr val="tx1"/>
                          </a:solidFill>
                          <a:latin typeface="+mn-lt"/>
                        </a:rPr>
                        <a:t>among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+mn-lt"/>
                        </a:rPr>
                        <a:t>ML models</a:t>
                      </a:r>
                      <a:endParaRPr lang="en-US" sz="1600" b="1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  <a:latin typeface="Arial"/>
                        </a:rPr>
                        <a:t>Performance comparison </a:t>
                      </a:r>
                      <a:r>
                        <a:rPr lang="en-US" sz="1600" b="0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between </a:t>
                      </a:r>
                      <a:r>
                        <a:rPr lang="en-US" sz="1600" b="1" strike="noStrike" spc="-1" dirty="0">
                          <a:solidFill>
                            <a:schemeClr val="tx1"/>
                          </a:solidFill>
                          <a:latin typeface="Arial"/>
                        </a:rPr>
                        <a:t>statistical with ML</a:t>
                      </a: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4399442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65760" y="1097280"/>
            <a:ext cx="4754880" cy="3474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Currently, </a:t>
            </a:r>
            <a:r>
              <a:rPr lang="en-US" sz="1800" b="1" strike="noStrike" spc="-1" dirty="0" err="1">
                <a:latin typeface="Arial"/>
              </a:rPr>
              <a:t>MoF</a:t>
            </a:r>
            <a:r>
              <a:rPr lang="en-US" sz="1800" b="0" strike="noStrike" spc="-1" dirty="0">
                <a:latin typeface="Arial"/>
              </a:rPr>
              <a:t> is finding a </a:t>
            </a:r>
            <a:r>
              <a:rPr lang="en-US" sz="1800" b="1" strike="noStrike" spc="-1" dirty="0">
                <a:latin typeface="Arial"/>
              </a:rPr>
              <a:t>methodology</a:t>
            </a: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 err="1">
                <a:solidFill>
                  <a:srgbClr val="2A6099"/>
                </a:solidFill>
                <a:latin typeface="Arial"/>
              </a:rPr>
              <a:t>optimise</a:t>
            </a: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1" strike="noStrike" spc="-1" dirty="0">
                <a:latin typeface="Arial"/>
              </a:rPr>
              <a:t>RPC predictions</a:t>
            </a:r>
            <a:r>
              <a:rPr lang="en-US" sz="1800" b="0" strike="noStrike" spc="-1" dirty="0">
                <a:latin typeface="Arial"/>
              </a:rPr>
              <a:t> in order to predict future values with </a:t>
            </a:r>
            <a:r>
              <a:rPr lang="en-US" sz="1800" b="1" strike="noStrike" spc="-1" dirty="0">
                <a:latin typeface="Arial"/>
              </a:rPr>
              <a:t>higher accuracy</a:t>
            </a:r>
            <a:r>
              <a:rPr lang="en-US" sz="1800" b="0" strike="noStrike" spc="-1" dirty="0">
                <a:latin typeface="Arial"/>
              </a:rPr>
              <a:t>.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As of now, their best model is </a:t>
            </a:r>
            <a:r>
              <a:rPr lang="en-US" sz="1800" b="1" strike="noStrike" spc="-1" dirty="0">
                <a:latin typeface="Arial"/>
              </a:rPr>
              <a:t>MIDAS</a:t>
            </a:r>
            <a:r>
              <a:rPr lang="en-US" sz="1800" b="0" strike="noStrike" spc="-1" dirty="0">
                <a:latin typeface="Arial"/>
              </a:rPr>
              <a:t> followed by </a:t>
            </a:r>
            <a:r>
              <a:rPr lang="en-US" sz="1800" b="1" strike="noStrike" spc="-1" dirty="0">
                <a:latin typeface="Arial"/>
              </a:rPr>
              <a:t>UECM</a:t>
            </a:r>
            <a:r>
              <a:rPr lang="en-US" sz="1800" b="0" strike="noStrike" spc="-1" dirty="0">
                <a:latin typeface="Arial"/>
              </a:rPr>
              <a:t> and lastly </a:t>
            </a:r>
            <a:r>
              <a:rPr lang="en-US" sz="1800" b="1" strike="noStrike" spc="-1" dirty="0">
                <a:latin typeface="Arial"/>
              </a:rPr>
              <a:t>MFVAR</a:t>
            </a:r>
            <a:r>
              <a:rPr lang="en-US" sz="1800" b="0" strike="noStrike" spc="-1" dirty="0">
                <a:latin typeface="Arial"/>
              </a:rPr>
              <a:t>.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This is indicated by their prediction error (RMSE) with </a:t>
            </a:r>
            <a:r>
              <a:rPr lang="en-US" sz="1800" b="1" strike="noStrike" spc="-1" dirty="0">
                <a:solidFill>
                  <a:srgbClr val="00A933"/>
                </a:solidFill>
                <a:latin typeface="Arial"/>
              </a:rPr>
              <a:t>MIDAS</a:t>
            </a:r>
            <a:r>
              <a:rPr lang="en-US" sz="1800" b="0" strike="noStrike" spc="-1" dirty="0">
                <a:latin typeface="Arial"/>
              </a:rPr>
              <a:t> having the </a:t>
            </a:r>
            <a:r>
              <a:rPr lang="en-US" sz="1800" b="1" strike="noStrike" spc="-1" dirty="0">
                <a:solidFill>
                  <a:srgbClr val="00A933"/>
                </a:solidFill>
                <a:latin typeface="Arial"/>
              </a:rPr>
              <a:t>least</a:t>
            </a:r>
            <a:r>
              <a:rPr lang="en-US" sz="1800" b="0" strike="noStrike" spc="-1" dirty="0">
                <a:latin typeface="Arial"/>
              </a:rPr>
              <a:t> while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MFVAR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having the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most error</a:t>
            </a:r>
            <a:r>
              <a:rPr lang="en-US" sz="1800" b="0" strike="noStrike" spc="-1" dirty="0">
                <a:latin typeface="Arial"/>
              </a:rPr>
              <a:t>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Could </a:t>
            </a:r>
            <a:r>
              <a:rPr lang="en-US" sz="1800" b="1" strike="noStrike" spc="-1" dirty="0">
                <a:latin typeface="Arial"/>
              </a:rPr>
              <a:t>Machine Learning</a:t>
            </a:r>
            <a:r>
              <a:rPr lang="en-US" sz="1800" b="0" strike="noStrike" spc="-1" dirty="0">
                <a:latin typeface="Arial"/>
              </a:rPr>
              <a:t> outperform these?</a:t>
            </a:r>
          </a:p>
        </p:txBody>
      </p:sp>
      <p:sp>
        <p:nvSpPr>
          <p:cNvPr id="19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Problem Analysis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93" name="Picture 192"/>
          <p:cNvPicPr/>
          <p:nvPr/>
        </p:nvPicPr>
        <p:blipFill>
          <a:blip r:embed="rId2"/>
          <a:srcRect l="2221" t="12276" r="2818" b="4449"/>
          <a:stretch/>
        </p:blipFill>
        <p:spPr>
          <a:xfrm>
            <a:off x="5165280" y="1224720"/>
            <a:ext cx="4501800" cy="2859120"/>
          </a:xfrm>
          <a:prstGeom prst="rect">
            <a:avLst/>
          </a:prstGeom>
          <a:ln>
            <a:noFill/>
          </a:ln>
        </p:spPr>
      </p:pic>
      <p:sp>
        <p:nvSpPr>
          <p:cNvPr id="194" name="TextShape 5"/>
          <p:cNvSpPr txBox="1"/>
          <p:nvPr/>
        </p:nvSpPr>
        <p:spPr>
          <a:xfrm>
            <a:off x="5212080" y="4083840"/>
            <a:ext cx="4759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 dirty="0">
                <a:latin typeface="Arial"/>
              </a:rPr>
              <a:t>Figure 3 Current Prediction Methods of RPC</a:t>
            </a:r>
          </a:p>
        </p:txBody>
      </p:sp>
      <p:grpSp>
        <p:nvGrpSpPr>
          <p:cNvPr id="195" name="Group 6"/>
          <p:cNvGrpSpPr/>
          <p:nvPr/>
        </p:nvGrpSpPr>
        <p:grpSpPr>
          <a:xfrm>
            <a:off x="182880" y="4644000"/>
            <a:ext cx="9781560" cy="695520"/>
            <a:chOff x="182880" y="4644000"/>
            <a:chExt cx="9781560" cy="695520"/>
          </a:xfrm>
        </p:grpSpPr>
        <p:grpSp>
          <p:nvGrpSpPr>
            <p:cNvPr id="196" name="Group 7"/>
            <p:cNvGrpSpPr/>
            <p:nvPr/>
          </p:nvGrpSpPr>
          <p:grpSpPr>
            <a:xfrm>
              <a:off x="182880" y="4644000"/>
              <a:ext cx="9781560" cy="695520"/>
              <a:chOff x="182880" y="4644000"/>
              <a:chExt cx="9781560" cy="695520"/>
            </a:xfrm>
          </p:grpSpPr>
          <p:pic>
            <p:nvPicPr>
              <p:cNvPr id="197" name="Picture 196"/>
              <p:cNvPicPr/>
              <p:nvPr/>
            </p:nvPicPr>
            <p:blipFill>
              <a:blip r:embed="rId3"/>
              <a:stretch/>
            </p:blipFill>
            <p:spPr>
              <a:xfrm>
                <a:off x="182880" y="4824360"/>
                <a:ext cx="9781560" cy="515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8" name="Picture 197"/>
              <p:cNvPicPr/>
              <p:nvPr/>
            </p:nvPicPr>
            <p:blipFill>
              <a:blip r:embed="rId4"/>
              <a:srcRect t="17391"/>
              <a:stretch/>
            </p:blipFill>
            <p:spPr>
              <a:xfrm>
                <a:off x="1645920" y="4644000"/>
                <a:ext cx="8318520" cy="1803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99" name="CustomShape 8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0" name="Picture 199"/>
          <p:cNvPicPr/>
          <p:nvPr/>
        </p:nvPicPr>
        <p:blipFill>
          <a:blip r:embed="rId5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Methodology: EDA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271800" y="3219840"/>
            <a:ext cx="6306120" cy="2074320"/>
          </a:xfrm>
          <a:prstGeom prst="rect">
            <a:avLst/>
          </a:prstGeom>
          <a:ln>
            <a:noFill/>
          </a:ln>
        </p:spPr>
      </p:pic>
      <p:pic>
        <p:nvPicPr>
          <p:cNvPr id="205" name="Picture 204"/>
          <p:cNvPicPr/>
          <p:nvPr/>
        </p:nvPicPr>
        <p:blipFill>
          <a:blip r:embed="rId3"/>
          <a:srcRect r="50207"/>
          <a:stretch/>
        </p:blipFill>
        <p:spPr>
          <a:xfrm>
            <a:off x="6622560" y="3220560"/>
            <a:ext cx="3162960" cy="2102400"/>
          </a:xfrm>
          <a:prstGeom prst="rect">
            <a:avLst/>
          </a:prstGeom>
          <a:ln>
            <a:noFill/>
          </a:ln>
        </p:spPr>
      </p:pic>
      <p:pic>
        <p:nvPicPr>
          <p:cNvPr id="206" name="Picture 205"/>
          <p:cNvPicPr/>
          <p:nvPr/>
        </p:nvPicPr>
        <p:blipFill>
          <a:blip r:embed="rId3"/>
          <a:srcRect l="49568"/>
          <a:stretch/>
        </p:blipFill>
        <p:spPr>
          <a:xfrm>
            <a:off x="6581880" y="1080720"/>
            <a:ext cx="3204720" cy="2103120"/>
          </a:xfrm>
          <a:prstGeom prst="rect">
            <a:avLst/>
          </a:prstGeom>
          <a:ln>
            <a:noFill/>
          </a:ln>
        </p:spPr>
      </p:pic>
      <p:sp>
        <p:nvSpPr>
          <p:cNvPr id="207" name="TextShape 4"/>
          <p:cNvSpPr txBox="1"/>
          <p:nvPr/>
        </p:nvSpPr>
        <p:spPr>
          <a:xfrm>
            <a:off x="548640" y="1072080"/>
            <a:ext cx="585216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TextShape 5"/>
          <p:cNvSpPr txBox="1"/>
          <p:nvPr/>
        </p:nvSpPr>
        <p:spPr>
          <a:xfrm>
            <a:off x="457200" y="1072080"/>
            <a:ext cx="6124680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latin typeface="Arial"/>
                <a:ea typeface="Noto Sans CJK SC"/>
              </a:rPr>
              <a:t>Prior</a:t>
            </a:r>
            <a:r>
              <a:rPr lang="en-US" sz="1800" b="0" strike="noStrike" spc="-1">
                <a:latin typeface="Arial"/>
                <a:ea typeface="Noto Sans CJK SC"/>
              </a:rPr>
              <a:t> to the COVID-19 pandemic (</a:t>
            </a:r>
            <a:r>
              <a:rPr lang="en-US" sz="1800" b="1" strike="noStrike" spc="-1">
                <a:latin typeface="Arial"/>
                <a:ea typeface="Noto Sans CJK SC"/>
              </a:rPr>
              <a:t>Q1 2020</a:t>
            </a:r>
            <a:r>
              <a:rPr lang="en-US" sz="1800" b="0" strike="noStrike" spc="-1">
                <a:latin typeface="Arial"/>
                <a:ea typeface="Noto Sans CJK SC"/>
              </a:rPr>
              <a:t>), 13 out of 16 </a:t>
            </a:r>
            <a:r>
              <a:rPr lang="en-US" sz="1800" b="1" strike="noStrike" spc="-1">
                <a:latin typeface="Arial"/>
                <a:ea typeface="Noto Sans CJK SC"/>
              </a:rPr>
              <a:t>RPC indicators</a:t>
            </a:r>
            <a:r>
              <a:rPr lang="en-US" sz="1800" b="0" strike="noStrike" spc="-1">
                <a:latin typeface="Arial"/>
                <a:ea typeface="Noto Sans CJK SC"/>
              </a:rPr>
              <a:t> show an </a:t>
            </a:r>
            <a:r>
              <a:rPr lang="en-US" sz="1800" b="1" strike="noStrike" spc="-1">
                <a:solidFill>
                  <a:srgbClr val="127622"/>
                </a:solidFill>
                <a:latin typeface="Arial"/>
                <a:ea typeface="Noto Sans CJK SC"/>
              </a:rPr>
              <a:t>increasing trend</a:t>
            </a:r>
            <a:r>
              <a:rPr lang="en-US" sz="1800" b="0" strike="noStrike" spc="-1">
                <a:latin typeface="Arial"/>
                <a:ea typeface="Noto Sans CJK SC"/>
              </a:rPr>
              <a:t>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Overall, 11</a:t>
            </a:r>
            <a:r>
              <a:rPr lang="en-US" sz="1800" b="1" strike="noStrike" spc="-1">
                <a:latin typeface="Arial"/>
                <a:ea typeface="Noto Sans CJK SC"/>
              </a:rPr>
              <a:t> of the 16 indicators</a:t>
            </a:r>
            <a:r>
              <a:rPr lang="en-US" sz="1800" b="0" strike="noStrike" spc="-1">
                <a:latin typeface="Arial"/>
                <a:ea typeface="Noto Sans CJK SC"/>
              </a:rPr>
              <a:t> show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  <a:ea typeface="Noto Sans CJK SC"/>
              </a:rPr>
              <a:t>nonlinear trends</a:t>
            </a:r>
            <a:r>
              <a:rPr lang="en-US" sz="1800" b="0" strike="noStrike" spc="-1">
                <a:latin typeface="Arial"/>
                <a:ea typeface="Noto Sans CJK SC"/>
              </a:rPr>
              <a:t> except for MSW, NM, FS, EMP, and CC.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During </a:t>
            </a:r>
            <a:r>
              <a:rPr lang="en-US" sz="1800" b="1" strike="noStrike" spc="-1">
                <a:latin typeface="Arial"/>
                <a:ea typeface="Noto Sans CJK SC"/>
              </a:rPr>
              <a:t>Q1 2020</a:t>
            </a:r>
            <a:r>
              <a:rPr lang="en-US" sz="1800" b="0" strike="noStrike" spc="-1">
                <a:latin typeface="Arial"/>
                <a:ea typeface="Noto Sans CJK SC"/>
              </a:rPr>
              <a:t>, 9 indicators </a:t>
            </a:r>
            <a:r>
              <a:rPr lang="en-US" sz="1800" b="1" strike="noStrike" spc="-1">
                <a:solidFill>
                  <a:srgbClr val="C9211E"/>
                </a:solidFill>
                <a:latin typeface="Arial"/>
                <a:ea typeface="Noto Sans CJK SC"/>
              </a:rPr>
              <a:t>significantly declined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0" name="Picture 209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6600240" y="1077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8"/>
          <p:cNvSpPr/>
          <p:nvPr/>
        </p:nvSpPr>
        <p:spPr>
          <a:xfrm>
            <a:off x="6600600" y="212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9"/>
          <p:cNvSpPr/>
          <p:nvPr/>
        </p:nvSpPr>
        <p:spPr>
          <a:xfrm>
            <a:off x="8220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6600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>
            <a:off x="8220600" y="4210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5016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3"/>
          <p:cNvSpPr/>
          <p:nvPr/>
        </p:nvSpPr>
        <p:spPr>
          <a:xfrm>
            <a:off x="5016600" y="4246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3468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5"/>
          <p:cNvSpPr/>
          <p:nvPr/>
        </p:nvSpPr>
        <p:spPr>
          <a:xfrm>
            <a:off x="3468600" y="4246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6"/>
          <p:cNvSpPr/>
          <p:nvPr/>
        </p:nvSpPr>
        <p:spPr>
          <a:xfrm>
            <a:off x="1884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7"/>
          <p:cNvSpPr/>
          <p:nvPr/>
        </p:nvSpPr>
        <p:spPr>
          <a:xfrm>
            <a:off x="1884960" y="42465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18"/>
          <p:cNvSpPr/>
          <p:nvPr/>
        </p:nvSpPr>
        <p:spPr>
          <a:xfrm>
            <a:off x="337320" y="4246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9"/>
          <p:cNvSpPr/>
          <p:nvPr/>
        </p:nvSpPr>
        <p:spPr>
          <a:xfrm>
            <a:off x="337680" y="32392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20"/>
          <p:cNvSpPr/>
          <p:nvPr/>
        </p:nvSpPr>
        <p:spPr>
          <a:xfrm>
            <a:off x="8184600" y="1078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1"/>
          <p:cNvSpPr/>
          <p:nvPr/>
        </p:nvSpPr>
        <p:spPr>
          <a:xfrm>
            <a:off x="8184960" y="21225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2"/>
          <p:cNvSpPr/>
          <p:nvPr/>
        </p:nvSpPr>
        <p:spPr>
          <a:xfrm>
            <a:off x="8221320" y="3382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3"/>
          <p:cNvSpPr/>
          <p:nvPr/>
        </p:nvSpPr>
        <p:spPr>
          <a:xfrm>
            <a:off x="6601320" y="3382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4"/>
          <p:cNvSpPr/>
          <p:nvPr/>
        </p:nvSpPr>
        <p:spPr>
          <a:xfrm>
            <a:off x="6637320" y="4246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5"/>
          <p:cNvSpPr/>
          <p:nvPr/>
        </p:nvSpPr>
        <p:spPr>
          <a:xfrm>
            <a:off x="5017680" y="33832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6"/>
          <p:cNvSpPr/>
          <p:nvPr/>
        </p:nvSpPr>
        <p:spPr>
          <a:xfrm>
            <a:off x="3470040" y="33836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27"/>
          <p:cNvSpPr/>
          <p:nvPr/>
        </p:nvSpPr>
        <p:spPr>
          <a:xfrm>
            <a:off x="3470400" y="44280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28"/>
          <p:cNvSpPr/>
          <p:nvPr/>
        </p:nvSpPr>
        <p:spPr>
          <a:xfrm>
            <a:off x="1886760" y="33843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29"/>
          <p:cNvSpPr/>
          <p:nvPr/>
        </p:nvSpPr>
        <p:spPr>
          <a:xfrm>
            <a:off x="339120" y="4428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0"/>
          <p:cNvSpPr/>
          <p:nvPr/>
        </p:nvSpPr>
        <p:spPr>
          <a:xfrm>
            <a:off x="1887120" y="3564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31"/>
          <p:cNvSpPr/>
          <p:nvPr/>
        </p:nvSpPr>
        <p:spPr>
          <a:xfrm>
            <a:off x="339480" y="46090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32"/>
          <p:cNvSpPr/>
          <p:nvPr/>
        </p:nvSpPr>
        <p:spPr>
          <a:xfrm>
            <a:off x="3471840" y="46094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3"/>
          <p:cNvSpPr/>
          <p:nvPr/>
        </p:nvSpPr>
        <p:spPr>
          <a:xfrm>
            <a:off x="5020200" y="36018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4"/>
          <p:cNvSpPr/>
          <p:nvPr/>
        </p:nvSpPr>
        <p:spPr>
          <a:xfrm>
            <a:off x="6640560" y="44301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35"/>
          <p:cNvSpPr/>
          <p:nvPr/>
        </p:nvSpPr>
        <p:spPr>
          <a:xfrm>
            <a:off x="8224920" y="35665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36"/>
          <p:cNvSpPr/>
          <p:nvPr/>
        </p:nvSpPr>
        <p:spPr>
          <a:xfrm>
            <a:off x="8189280" y="23068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7"/>
          <p:cNvSpPr/>
          <p:nvPr/>
        </p:nvSpPr>
        <p:spPr>
          <a:xfrm>
            <a:off x="8189640" y="12632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38"/>
          <p:cNvSpPr/>
          <p:nvPr/>
        </p:nvSpPr>
        <p:spPr>
          <a:xfrm>
            <a:off x="5020560" y="44301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Problem Analysis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0" name="Picture 199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944E6C-3D0D-40D4-B683-A0CF3F98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65" y="1293495"/>
            <a:ext cx="4600575" cy="3905250"/>
          </a:xfrm>
          <a:prstGeom prst="rect">
            <a:avLst/>
          </a:prstGeom>
        </p:spPr>
      </p:pic>
      <p:sp>
        <p:nvSpPr>
          <p:cNvPr id="17" name="TextShape 1">
            <a:extLst>
              <a:ext uri="{FF2B5EF4-FFF2-40B4-BE49-F238E27FC236}">
                <a16:creationId xmlns:a16="http://schemas.microsoft.com/office/drawing/2014/main" id="{49CDB1E9-4EDE-48C3-9631-7E9784CF8147}"/>
              </a:ext>
            </a:extLst>
          </p:cNvPr>
          <p:cNvSpPr txBox="1"/>
          <p:nvPr/>
        </p:nvSpPr>
        <p:spPr>
          <a:xfrm>
            <a:off x="285432" y="1293494"/>
            <a:ext cx="4600575" cy="39052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sz="1800" b="1" strike="noStrike" spc="-1" dirty="0">
                <a:latin typeface="Arial"/>
              </a:rPr>
              <a:t>No of Attributes </a:t>
            </a:r>
          </a:p>
          <a:p>
            <a:pPr marL="742950" lvl="1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b="0" strike="noStrike" spc="-1" dirty="0">
                <a:latin typeface="Arial"/>
              </a:rPr>
              <a:t>16 Economics Attributes</a:t>
            </a: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b="1" spc="-1" dirty="0">
                <a:latin typeface="Arial"/>
              </a:rPr>
              <a:t>No of Rows</a:t>
            </a:r>
            <a:r>
              <a:rPr lang="en-US" spc="-1" dirty="0">
                <a:latin typeface="Arial"/>
              </a:rPr>
              <a:t>		</a:t>
            </a:r>
          </a:p>
          <a:p>
            <a:pPr marL="742950" lvl="1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spc="-1" dirty="0">
                <a:latin typeface="Arial"/>
              </a:rPr>
              <a:t>303 Monthly instances</a:t>
            </a: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endParaRPr lang="en-US" spc="-1" dirty="0">
              <a:latin typeface="Arial"/>
            </a:endParaRP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sz="1800" b="1" strike="noStrike" spc="-1" dirty="0">
                <a:latin typeface="Arial"/>
              </a:rPr>
              <a:t>Time Frame</a:t>
            </a:r>
            <a:r>
              <a:rPr lang="en-US" sz="1800" b="0" strike="noStrike" spc="-1" dirty="0">
                <a:latin typeface="Arial"/>
              </a:rPr>
              <a:t>		</a:t>
            </a:r>
          </a:p>
          <a:p>
            <a:pPr marL="742950" lvl="1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b="0" strike="noStrike" spc="-1" dirty="0">
                <a:latin typeface="Arial"/>
              </a:rPr>
              <a:t>1995 – 2020</a:t>
            </a: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endParaRPr lang="en-US" b="1" spc="-1" dirty="0">
              <a:latin typeface="Arial"/>
            </a:endParaRPr>
          </a:p>
          <a:p>
            <a:pPr marL="285750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b="1" strike="noStrike" spc="-1" dirty="0">
                <a:latin typeface="Arial"/>
              </a:rPr>
              <a:t>Data Source</a:t>
            </a:r>
          </a:p>
          <a:p>
            <a:pPr marL="742950" lvl="1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b="0" strike="noStrike" spc="-1" dirty="0">
                <a:latin typeface="Arial"/>
              </a:rPr>
              <a:t>Bank Negara Malaysia</a:t>
            </a:r>
          </a:p>
          <a:p>
            <a:pPr marL="742950" lvl="1" indent="-285750"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  <a:tabLst>
                <a:tab pos="1703388" algn="l"/>
              </a:tabLst>
            </a:pPr>
            <a:r>
              <a:rPr lang="en-US" spc="-1" dirty="0">
                <a:latin typeface="Arial"/>
              </a:rPr>
              <a:t>Department of Statistics Malaysia</a:t>
            </a:r>
            <a:endParaRPr lang="en-US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343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9DC98-9CD0-4995-B84B-AF52ACC68A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2" y="1425893"/>
            <a:ext cx="8816239" cy="2661547"/>
          </a:xfrm>
          <a:prstGeom prst="rect">
            <a:avLst/>
          </a:prstGeom>
          <a:noFill/>
        </p:spPr>
      </p:pic>
      <p:sp>
        <p:nvSpPr>
          <p:cNvPr id="24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Implementation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0" y="4443840"/>
            <a:ext cx="997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 dirty="0">
                <a:latin typeface="Arial"/>
              </a:rPr>
              <a:t>Figure 4 Process Flow of RPC prediction implementation</a:t>
            </a:r>
          </a:p>
        </p:txBody>
      </p:sp>
      <p:pic>
        <p:nvPicPr>
          <p:cNvPr id="248" name="Picture 247"/>
          <p:cNvPicPr/>
          <p:nvPr/>
        </p:nvPicPr>
        <p:blipFill>
          <a:blip r:embed="rId3"/>
          <a:stretch/>
        </p:blipFill>
        <p:spPr>
          <a:xfrm>
            <a:off x="2391578" y="14940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tretch/>
        </p:blipFill>
        <p:spPr>
          <a:xfrm>
            <a:off x="5814164" y="1473218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50" name="Picture 249"/>
          <p:cNvPicPr/>
          <p:nvPr/>
        </p:nvPicPr>
        <p:blipFill>
          <a:blip r:embed="rId3"/>
          <a:stretch/>
        </p:blipFill>
        <p:spPr>
          <a:xfrm>
            <a:off x="9178200" y="1447028"/>
            <a:ext cx="211680" cy="274320"/>
          </a:xfrm>
          <a:prstGeom prst="rect">
            <a:avLst/>
          </a:prstGeom>
          <a:ln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2" name="Picture 251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B78302-72D9-4950-AE58-179958A0621C}"/>
              </a:ext>
            </a:extLst>
          </p:cNvPr>
          <p:cNvSpPr/>
          <p:nvPr/>
        </p:nvSpPr>
        <p:spPr>
          <a:xfrm>
            <a:off x="6067408" y="1721348"/>
            <a:ext cx="1879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6E7ED0-703A-40BE-BC29-A5288A51004C}"/>
              </a:ext>
            </a:extLst>
          </p:cNvPr>
          <p:cNvCxnSpPr/>
          <p:nvPr/>
        </p:nvCxnSpPr>
        <p:spPr>
          <a:xfrm flipH="1">
            <a:off x="6067408" y="1879600"/>
            <a:ext cx="12801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9BC55-E4B6-46A2-9988-9060494AF734}"/>
              </a:ext>
            </a:extLst>
          </p:cNvPr>
          <p:cNvSpPr/>
          <p:nvPr/>
        </p:nvSpPr>
        <p:spPr>
          <a:xfrm>
            <a:off x="2453438" y="1758560"/>
            <a:ext cx="1879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ACBCE2-21A0-4E17-A170-4E1EAF7450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193994" y="32004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288856-85F7-4FC7-A29C-4FDA969123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88764" y="32258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1FC1E-A823-4652-9AB3-6341B76FFB9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72018" y="3225800"/>
            <a:ext cx="211680" cy="2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Cleansing </a:t>
            </a:r>
            <a:endParaRPr lang="en-US" sz="3000" dirty="0"/>
          </a:p>
        </p:txBody>
      </p:sp>
      <p:sp>
        <p:nvSpPr>
          <p:cNvPr id="5" name="TextShape 4">
            <a:extLst>
              <a:ext uri="{FF2B5EF4-FFF2-40B4-BE49-F238E27FC236}">
                <a16:creationId xmlns:a16="http://schemas.microsoft.com/office/drawing/2014/main" id="{A32A3B53-BB07-432D-B051-E87C4A81FAF9}"/>
              </a:ext>
            </a:extLst>
          </p:cNvPr>
          <p:cNvSpPr txBox="1"/>
          <p:nvPr/>
        </p:nvSpPr>
        <p:spPr>
          <a:xfrm>
            <a:off x="457200" y="4901368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Arial"/>
                <a:ea typeface="Noto Sans CJK SC"/>
              </a:rPr>
              <a:t>Figure 5 Output of each process in Data Cleansing phase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7D939-6FCC-4895-BE9F-1991DB3718B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920" y="1088640"/>
            <a:ext cx="9344520" cy="3835800"/>
          </a:xfrm>
          <a:prstGeom prst="rect">
            <a:avLst/>
          </a:prstGeom>
          <a:ln>
            <a:noFill/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3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Background of Company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207905" y="1080862"/>
            <a:ext cx="4714200" cy="4502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 err="1">
                <a:latin typeface="Arial"/>
                <a:ea typeface="Noto Sans CJK SC"/>
              </a:rPr>
              <a:t>DataMicron</a:t>
            </a:r>
            <a:r>
              <a:rPr lang="en-US" sz="1800" b="1" strike="noStrike" spc="-1" dirty="0">
                <a:latin typeface="Arial"/>
                <a:ea typeface="Noto Sans CJK SC"/>
              </a:rPr>
              <a:t> Systems </a:t>
            </a:r>
            <a:r>
              <a:rPr lang="en-US" sz="1800" b="1" strike="noStrike" spc="-1" dirty="0" err="1">
                <a:latin typeface="Arial"/>
                <a:ea typeface="Noto Sans CJK SC"/>
              </a:rPr>
              <a:t>Sdn</a:t>
            </a:r>
            <a:r>
              <a:rPr lang="en-US" sz="1800" b="1" strike="noStrike" spc="-1" dirty="0">
                <a:latin typeface="Arial"/>
                <a:ea typeface="Noto Sans CJK SC"/>
              </a:rPr>
              <a:t> </a:t>
            </a:r>
            <a:r>
              <a:rPr lang="en-US" sz="1800" b="1" strike="noStrike" spc="-1" dirty="0" err="1">
                <a:latin typeface="Arial"/>
                <a:ea typeface="Noto Sans CJK SC"/>
              </a:rPr>
              <a:t>Bhd</a:t>
            </a:r>
            <a:r>
              <a:rPr lang="en-US" sz="1800" b="0" strike="noStrike" spc="-1" dirty="0">
                <a:latin typeface="Arial"/>
                <a:ea typeface="Noto Sans CJK SC"/>
              </a:rPr>
              <a:t> is a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  <a:ea typeface="Noto Sans CJK SC"/>
              </a:rPr>
              <a:t>consultant services</a:t>
            </a:r>
            <a:r>
              <a:rPr lang="en-US" sz="1800" b="0" strike="noStrike" spc="-1" dirty="0">
                <a:latin typeface="Arial"/>
                <a:ea typeface="Noto Sans CJK SC"/>
              </a:rPr>
              <a:t> company which offers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</a:rPr>
              <a:t>big data solutions</a:t>
            </a:r>
            <a:r>
              <a:rPr lang="en-US" sz="1800" b="0" strike="noStrike" spc="-1" dirty="0">
                <a:latin typeface="Arial"/>
              </a:rPr>
              <a:t> and consultation services in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</a:rPr>
              <a:t>data analytics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latin typeface="Arial"/>
              </a:rPr>
              <a:t>My role in this company is </a:t>
            </a:r>
            <a:r>
              <a:rPr lang="en-US" b="1" spc="-1" dirty="0">
                <a:latin typeface="Arial"/>
              </a:rPr>
              <a:t>to assist </a:t>
            </a:r>
            <a:r>
              <a:rPr lang="en-US" spc="-1" dirty="0">
                <a:latin typeface="Arial"/>
              </a:rPr>
              <a:t>in </a:t>
            </a:r>
            <a:r>
              <a:rPr lang="en-US" b="1" spc="-1" dirty="0">
                <a:latin typeface="Arial"/>
              </a:rPr>
              <a:t>providing prediction </a:t>
            </a:r>
            <a:r>
              <a:rPr lang="en-US" spc="-1" dirty="0">
                <a:latin typeface="Arial"/>
              </a:rPr>
              <a:t>of a time series using </a:t>
            </a:r>
            <a:r>
              <a:rPr lang="en-US" b="1" spc="-1" dirty="0">
                <a:latin typeface="Arial"/>
              </a:rPr>
              <a:t>machine learning algorithm</a:t>
            </a:r>
            <a:r>
              <a:rPr lang="en-US" spc="-1" dirty="0">
                <a:latin typeface="Arial"/>
              </a:rPr>
              <a:t> for their </a:t>
            </a:r>
            <a:r>
              <a:rPr lang="en-US" b="1" spc="-1" dirty="0">
                <a:solidFill>
                  <a:srgbClr val="0070C0"/>
                </a:solidFill>
                <a:latin typeface="Arial"/>
              </a:rPr>
              <a:t>Proof of Concept </a:t>
            </a:r>
            <a:r>
              <a:rPr lang="en-US" spc="-1" dirty="0">
                <a:latin typeface="Arial"/>
              </a:rPr>
              <a:t>with </a:t>
            </a:r>
            <a:r>
              <a:rPr lang="en-US" b="1" spc="-1" dirty="0">
                <a:latin typeface="Arial"/>
              </a:rPr>
              <a:t>Ministry of Finance (</a:t>
            </a:r>
            <a:r>
              <a:rPr lang="en-US" b="1" spc="-1" dirty="0" err="1">
                <a:latin typeface="Arial"/>
              </a:rPr>
              <a:t>MoF</a:t>
            </a:r>
            <a:r>
              <a:rPr lang="en-US" b="1" spc="-1" dirty="0">
                <a:latin typeface="Arial"/>
              </a:rPr>
              <a:t>)</a:t>
            </a:r>
            <a:r>
              <a:rPr lang="en-US" spc="-1" dirty="0">
                <a:latin typeface="Arial"/>
              </a:rPr>
              <a:t>.</a:t>
            </a:r>
            <a:br>
              <a:rPr dirty="0"/>
            </a:br>
            <a:r>
              <a:rPr lang="en-US" sz="9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ea typeface="Noto Sans CJK SC"/>
              </a:rPr>
              <a:t>Therefore, this consultancy project will benefit </a:t>
            </a:r>
            <a:r>
              <a:rPr lang="en-US" b="1" spc="-1" dirty="0" err="1">
                <a:ea typeface="Noto Sans CJK SC"/>
              </a:rPr>
              <a:t>DataMicron</a:t>
            </a:r>
            <a:r>
              <a:rPr lang="en-US" spc="-1" dirty="0">
                <a:ea typeface="Noto Sans CJK SC"/>
              </a:rPr>
              <a:t> in </a:t>
            </a:r>
            <a:r>
              <a:rPr lang="en-US" b="1" spc="-1" dirty="0">
                <a:solidFill>
                  <a:srgbClr val="0070C0"/>
                </a:solidFill>
                <a:ea typeface="Noto Sans CJK SC"/>
              </a:rPr>
              <a:t>providing proposed efficient solution</a:t>
            </a:r>
            <a:r>
              <a:rPr lang="en-US" spc="-1" dirty="0">
                <a:solidFill>
                  <a:srgbClr val="0070C0"/>
                </a:solidFill>
                <a:ea typeface="Noto Sans CJK SC"/>
              </a:rPr>
              <a:t> </a:t>
            </a:r>
            <a:r>
              <a:rPr lang="en-US" spc="-1" dirty="0">
                <a:ea typeface="Noto Sans CJK SC"/>
              </a:rPr>
              <a:t>for </a:t>
            </a:r>
            <a:r>
              <a:rPr lang="en-US" b="1" spc="-1" dirty="0" err="1">
                <a:ea typeface="Noto Sans CJK SC"/>
              </a:rPr>
              <a:t>MoF</a:t>
            </a:r>
            <a:r>
              <a:rPr lang="en-US" spc="-1" dirty="0">
                <a:ea typeface="Noto Sans CJK SC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rcRect l="13887" t="6910" r="15280" b="5593"/>
          <a:stretch/>
        </p:blipFill>
        <p:spPr>
          <a:xfrm>
            <a:off x="5053320" y="1280160"/>
            <a:ext cx="4714200" cy="25599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5053320" y="3917160"/>
            <a:ext cx="4714200" cy="1330920"/>
          </a:xfrm>
          <a:prstGeom prst="rect">
            <a:avLst/>
          </a:prstGeom>
          <a:ln>
            <a:noFill/>
          </a:ln>
        </p:spPr>
      </p:pic>
      <p:sp>
        <p:nvSpPr>
          <p:cNvPr id="54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" name="Picture 58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Preparation 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F3E269-C932-4D96-BA20-C5640F1ED75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8640" y="1655444"/>
            <a:ext cx="4708440" cy="230256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E550AD-E486-4C34-9A9B-617B81FA69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051520" y="1655444"/>
            <a:ext cx="4524120" cy="228600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556200" y="4019302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Arial"/>
                <a:ea typeface="Noto Sans CJK SC"/>
              </a:rPr>
              <a:t>Figure </a:t>
            </a:r>
            <a:r>
              <a:rPr lang="en-US" sz="1600" spc="-1" dirty="0">
                <a:latin typeface="Arial"/>
                <a:ea typeface="Noto Sans CJK SC"/>
              </a:rPr>
              <a:t>6</a:t>
            </a:r>
            <a:r>
              <a:rPr lang="en-US" sz="1600" b="0" strike="noStrike" spc="-1" dirty="0">
                <a:latin typeface="Arial"/>
                <a:ea typeface="Noto Sans CJK SC"/>
              </a:rPr>
              <a:t> Output of RPC indicators before (left) and after (right) Windowing process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B9D8F21D-1655-48AE-A79C-8C288B8CA6E0}"/>
              </a:ext>
            </a:extLst>
          </p:cNvPr>
          <p:cNvSpPr/>
          <p:nvPr/>
        </p:nvSpPr>
        <p:spPr>
          <a:xfrm>
            <a:off x="1208160" y="3611684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7EDA5228-007E-4695-8544-D5437B9112AE}"/>
              </a:ext>
            </a:extLst>
          </p:cNvPr>
          <p:cNvSpPr/>
          <p:nvPr/>
        </p:nvSpPr>
        <p:spPr>
          <a:xfrm>
            <a:off x="5780160" y="3611684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63609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Development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C566BF-A7D1-4A74-9B47-7CE395C6E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4871"/>
              </p:ext>
            </p:extLst>
          </p:nvPr>
        </p:nvGraphicFramePr>
        <p:xfrm>
          <a:off x="249838" y="1946606"/>
          <a:ext cx="9579962" cy="2066148"/>
        </p:xfrm>
        <a:graphic>
          <a:graphicData uri="http://schemas.openxmlformats.org/drawingml/2006/table">
            <a:tbl>
              <a:tblPr firstRow="1" firstCol="1" bandRow="1"/>
              <a:tblGrid>
                <a:gridCol w="4083466">
                  <a:extLst>
                    <a:ext uri="{9D8B030D-6E8A-4147-A177-3AD203B41FA5}">
                      <a16:colId xmlns:a16="http://schemas.microsoft.com/office/drawing/2014/main" val="3148891182"/>
                    </a:ext>
                  </a:extLst>
                </a:gridCol>
                <a:gridCol w="1100291">
                  <a:extLst>
                    <a:ext uri="{9D8B030D-6E8A-4147-A177-3AD203B41FA5}">
                      <a16:colId xmlns:a16="http://schemas.microsoft.com/office/drawing/2014/main" val="3676815744"/>
                    </a:ext>
                  </a:extLst>
                </a:gridCol>
                <a:gridCol w="1874133">
                  <a:extLst>
                    <a:ext uri="{9D8B030D-6E8A-4147-A177-3AD203B41FA5}">
                      <a16:colId xmlns:a16="http://schemas.microsoft.com/office/drawing/2014/main" val="2263493023"/>
                    </a:ext>
                  </a:extLst>
                </a:gridCol>
                <a:gridCol w="1210997">
                  <a:extLst>
                    <a:ext uri="{9D8B030D-6E8A-4147-A177-3AD203B41FA5}">
                      <a16:colId xmlns:a16="http://schemas.microsoft.com/office/drawing/2014/main" val="2155404402"/>
                    </a:ext>
                  </a:extLst>
                </a:gridCol>
                <a:gridCol w="1311075">
                  <a:extLst>
                    <a:ext uri="{9D8B030D-6E8A-4147-A177-3AD203B41FA5}">
                      <a16:colId xmlns:a16="http://schemas.microsoft.com/office/drawing/2014/main" val="1309425039"/>
                    </a:ext>
                  </a:extLst>
                </a:gridCol>
              </a:tblGrid>
              <a:tr h="464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Data Splitting Methods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Bagging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Random Forest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AdaBoost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XGBoost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353156"/>
                  </a:ext>
                </a:extLst>
              </a:tr>
              <a:tr h="4920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Expanding Window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7138.13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7057.10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5982.15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5837.29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889961"/>
                  </a:ext>
                </a:extLst>
              </a:tr>
              <a:tr h="5130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Sliding Window </a:t>
                      </a: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(window size = 5)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7036.21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6554.78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6530.31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5693.98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484413"/>
                  </a:ext>
                </a:extLst>
              </a:tr>
              <a:tr h="5969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Non-Random Percentage Split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27585.97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24905.06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24387.61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22622.79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975261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616" y="1412862"/>
            <a:ext cx="7058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altLang="zh-CN" b="0" i="0" u="none" strike="noStrike" cap="none" normalizeH="0" baseline="0" dirty="0" bmk="_Toc62209488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Noto Serif CJK SC" charset="0"/>
                <a:cs typeface="Times New Roman" panose="02020603050405020304" pitchFamily="18" charset="0"/>
              </a:rPr>
              <a:t>Table 5 Model prediction errors (RMSE) during Model Development</a:t>
            </a:r>
            <a:endParaRPr kumimoji="0" lang="en-NZ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extShape 5">
            <a:extLst>
              <a:ext uri="{FF2B5EF4-FFF2-40B4-BE49-F238E27FC236}">
                <a16:creationId xmlns:a16="http://schemas.microsoft.com/office/drawing/2014/main" id="{7E41BDBD-7AB9-4496-BA2E-D5274641B7D7}"/>
              </a:ext>
            </a:extLst>
          </p:cNvPr>
          <p:cNvSpPr txBox="1"/>
          <p:nvPr/>
        </p:nvSpPr>
        <p:spPr>
          <a:xfrm>
            <a:off x="422099" y="4290381"/>
            <a:ext cx="9407701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NZ" dirty="0"/>
              <a:t>Data splitting method using </a:t>
            </a:r>
            <a:r>
              <a:rPr lang="en-NZ" b="1" dirty="0">
                <a:solidFill>
                  <a:srgbClr val="002060"/>
                </a:solidFill>
              </a:rPr>
              <a:t>sliding window </a:t>
            </a:r>
            <a:r>
              <a:rPr lang="en-NZ" dirty="0"/>
              <a:t>is the best (Vasconcelos, 2017)</a:t>
            </a:r>
          </a:p>
          <a:p>
            <a:r>
              <a:rPr lang="en-NZ" dirty="0"/>
              <a:t>	: </a:t>
            </a:r>
            <a:r>
              <a:rPr lang="en-NZ" b="1" dirty="0">
                <a:solidFill>
                  <a:srgbClr val="7030A0"/>
                </a:solidFill>
              </a:rPr>
              <a:t>Boosting models </a:t>
            </a:r>
            <a:r>
              <a:rPr lang="en-NZ" dirty="0"/>
              <a:t>predicted better by </a:t>
            </a:r>
            <a:r>
              <a:rPr lang="en-NZ" b="1" dirty="0"/>
              <a:t>having lower RMSE </a:t>
            </a:r>
            <a:r>
              <a:rPr lang="en-NZ" dirty="0"/>
              <a:t>(Weng et al., 2018)</a:t>
            </a:r>
          </a:p>
          <a:p>
            <a:r>
              <a:rPr lang="en-NZ" dirty="0"/>
              <a:t>	: In short, </a:t>
            </a:r>
            <a:r>
              <a:rPr lang="en-NZ" b="1" dirty="0">
                <a:solidFill>
                  <a:srgbClr val="7030A0"/>
                </a:solidFill>
              </a:rPr>
              <a:t>XGBoost</a:t>
            </a:r>
            <a:r>
              <a:rPr lang="en-NZ" dirty="0"/>
              <a:t> with </a:t>
            </a:r>
            <a:r>
              <a:rPr lang="en-NZ" b="1" dirty="0">
                <a:solidFill>
                  <a:srgbClr val="002060"/>
                </a:solidFill>
              </a:rPr>
              <a:t>sliding window </a:t>
            </a:r>
            <a:r>
              <a:rPr lang="en-NZ" dirty="0"/>
              <a:t>is the best algorithm for RPC 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9342F-ED6C-4DF8-A402-53E887D2FB76}"/>
              </a:ext>
            </a:extLst>
          </p:cNvPr>
          <p:cNvSpPr/>
          <p:nvPr/>
        </p:nvSpPr>
        <p:spPr>
          <a:xfrm>
            <a:off x="7301345" y="1946606"/>
            <a:ext cx="2528455" cy="2066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14F115-66E7-4391-8DED-84BC74A9FEA4}"/>
              </a:ext>
            </a:extLst>
          </p:cNvPr>
          <p:cNvGrpSpPr/>
          <p:nvPr/>
        </p:nvGrpSpPr>
        <p:grpSpPr>
          <a:xfrm>
            <a:off x="606857" y="1595520"/>
            <a:ext cx="8866910" cy="2752212"/>
            <a:chOff x="662275" y="1595520"/>
            <a:chExt cx="8866910" cy="27522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677F0FA-CE68-437B-9A7C-C82A34C828F0}"/>
                </a:ext>
              </a:extLst>
            </p:cNvPr>
            <p:cNvSpPr/>
            <p:nvPr/>
          </p:nvSpPr>
          <p:spPr>
            <a:xfrm>
              <a:off x="3266930" y="1595520"/>
              <a:ext cx="3546764" cy="7797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Optimization Method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8EDF1E6-4974-448A-9412-F9263BD72F92}"/>
                </a:ext>
              </a:extLst>
            </p:cNvPr>
            <p:cNvSpPr/>
            <p:nvPr/>
          </p:nvSpPr>
          <p:spPr>
            <a:xfrm>
              <a:off x="662275" y="2759435"/>
              <a:ext cx="3546764" cy="7797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trike="noStrike" spc="-1" dirty="0">
                  <a:solidFill>
                    <a:schemeClr val="tx1"/>
                  </a:solidFill>
                  <a:latin typeface="Arial"/>
                  <a:ea typeface="Noto Sans CJK SC"/>
                </a:rPr>
                <a:t>Data Splitting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E1CD731-2813-471A-89C9-EC9157AD52F4}"/>
                </a:ext>
              </a:extLst>
            </p:cNvPr>
            <p:cNvSpPr/>
            <p:nvPr/>
          </p:nvSpPr>
          <p:spPr>
            <a:xfrm>
              <a:off x="5982421" y="2759436"/>
              <a:ext cx="3546764" cy="77976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Feature Selection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0EF33F-03CF-42AE-96AB-00137970009E}"/>
                </a:ext>
              </a:extLst>
            </p:cNvPr>
            <p:cNvSpPr txBox="1"/>
            <p:nvPr/>
          </p:nvSpPr>
          <p:spPr>
            <a:xfrm>
              <a:off x="662275" y="3701401"/>
              <a:ext cx="3546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Time-based Cross Validation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Percentage Split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56498D-A87E-4B8A-8A75-FE73E754046E}"/>
                </a:ext>
              </a:extLst>
            </p:cNvPr>
            <p:cNvSpPr txBox="1"/>
            <p:nvPr/>
          </p:nvSpPr>
          <p:spPr>
            <a:xfrm>
              <a:off x="5982421" y="3701401"/>
              <a:ext cx="3546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Filtering attributes based on their significance scores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356AAF-7C5D-43DC-ACC1-75E16F4C2077}"/>
                </a:ext>
              </a:extLst>
            </p:cNvPr>
            <p:cNvCxnSpPr>
              <a:cxnSpLocks/>
              <a:stCxn id="2" idx="2"/>
              <a:endCxn id="13" idx="0"/>
            </p:cNvCxnSpPr>
            <p:nvPr/>
          </p:nvCxnSpPr>
          <p:spPr>
            <a:xfrm flipH="1">
              <a:off x="2435657" y="2375280"/>
              <a:ext cx="2604655" cy="384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418559-F814-450A-95F7-BC15D807F52B}"/>
                </a:ext>
              </a:extLst>
            </p:cNvPr>
            <p:cNvCxnSpPr>
              <a:cxnSpLocks/>
              <a:stCxn id="2" idx="2"/>
              <a:endCxn id="14" idx="0"/>
            </p:cNvCxnSpPr>
            <p:nvPr/>
          </p:nvCxnSpPr>
          <p:spPr>
            <a:xfrm>
              <a:off x="5040312" y="2375280"/>
              <a:ext cx="2715491" cy="3841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96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614520" y="3994913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6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sliding window (left) and expanding window (right) method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215B0A-3983-4BB2-8D7C-B8A8B6E93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5"/>
          <a:stretch/>
        </p:blipFill>
        <p:spPr>
          <a:xfrm>
            <a:off x="5127516" y="1483102"/>
            <a:ext cx="4141685" cy="255776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EE7AB17-B933-464C-8241-DF5A24558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"/>
          <a:stretch/>
        </p:blipFill>
        <p:spPr>
          <a:xfrm>
            <a:off x="1176871" y="1465333"/>
            <a:ext cx="4123313" cy="2574363"/>
          </a:xfrm>
          <a:prstGeom prst="rect">
            <a:avLst/>
          </a:prstGeom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3FDBF1D6-32E6-4088-96C1-67CF66554F89}"/>
              </a:ext>
            </a:extLst>
          </p:cNvPr>
          <p:cNvSpPr txBox="1"/>
          <p:nvPr/>
        </p:nvSpPr>
        <p:spPr>
          <a:xfrm>
            <a:off x="1277257" y="4569392"/>
            <a:ext cx="376256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r>
              <a:rPr lang="en-US" spc="-1" dirty="0">
                <a:latin typeface="Arial"/>
              </a:rPr>
              <a:t>- Determine the best window size</a:t>
            </a:r>
            <a:endParaRPr lang="en-NZ" dirty="0"/>
          </a:p>
        </p:txBody>
      </p:sp>
      <p:sp>
        <p:nvSpPr>
          <p:cNvPr id="15" name="TextShape 5">
            <a:extLst>
              <a:ext uri="{FF2B5EF4-FFF2-40B4-BE49-F238E27FC236}">
                <a16:creationId xmlns:a16="http://schemas.microsoft.com/office/drawing/2014/main" id="{A8078D77-70FA-4362-850F-89A3DAAEBF92}"/>
              </a:ext>
            </a:extLst>
          </p:cNvPr>
          <p:cNvSpPr txBox="1"/>
          <p:nvPr/>
        </p:nvSpPr>
        <p:spPr>
          <a:xfrm>
            <a:off x="5289997" y="4569392"/>
            <a:ext cx="376256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r>
              <a:rPr lang="en-US" spc="-1" dirty="0">
                <a:latin typeface="Arial"/>
              </a:rPr>
              <a:t>- </a:t>
            </a:r>
            <a:r>
              <a:rPr lang="en-US" spc="-1" dirty="0" err="1">
                <a:latin typeface="Arial"/>
              </a:rPr>
              <a:t>NaN</a:t>
            </a:r>
            <a:endParaRPr lang="en-NZ" dirty="0"/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3B7694FA-4522-48E0-B0F5-6BF4DCA71FC2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1) Data Splitting (Windowing or Time-based cross validation)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2040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614520" y="3563639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7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Percentage Split by 80:20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D23A33F-DFF9-4165-8BC4-57F85DE9E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3011" b="54967"/>
          <a:stretch/>
        </p:blipFill>
        <p:spPr>
          <a:xfrm>
            <a:off x="2165859" y="1888304"/>
            <a:ext cx="5858442" cy="1675335"/>
          </a:xfrm>
          <a:prstGeom prst="rect">
            <a:avLst/>
          </a:prstGeom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2FD961DA-7CEA-4F3D-92D2-027C2F8CB02F}"/>
              </a:ext>
            </a:extLst>
          </p:cNvPr>
          <p:cNvSpPr txBox="1"/>
          <p:nvPr/>
        </p:nvSpPr>
        <p:spPr>
          <a:xfrm>
            <a:off x="2840905" y="4388294"/>
            <a:ext cx="4397829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pPr algn="ctr"/>
            <a:r>
              <a:rPr lang="en-US" spc="-1" dirty="0">
                <a:latin typeface="Arial"/>
              </a:rPr>
              <a:t>Determine the best percentage split size</a:t>
            </a:r>
            <a:endParaRPr lang="en-NZ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99EE25-D474-479C-9A8B-1DEC95C1A1B1}"/>
              </a:ext>
            </a:extLst>
          </p:cNvPr>
          <p:cNvSpPr/>
          <p:nvPr/>
        </p:nvSpPr>
        <p:spPr>
          <a:xfrm>
            <a:off x="296960" y="4464578"/>
            <a:ext cx="1028926" cy="5236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60 : 40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D9A7B-A703-4CF8-AE5D-ED0628D50307}"/>
              </a:ext>
            </a:extLst>
          </p:cNvPr>
          <p:cNvSpPr/>
          <p:nvPr/>
        </p:nvSpPr>
        <p:spPr>
          <a:xfrm>
            <a:off x="1651396" y="4472836"/>
            <a:ext cx="1028926" cy="5236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70 : 30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F20F20-801D-409D-9CAD-03F0E7DB12C7}"/>
              </a:ext>
            </a:extLst>
          </p:cNvPr>
          <p:cNvSpPr/>
          <p:nvPr/>
        </p:nvSpPr>
        <p:spPr>
          <a:xfrm>
            <a:off x="7400303" y="4472836"/>
            <a:ext cx="1028926" cy="5236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80 : 20</a:t>
            </a:r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7CBBC3B6-0333-4B84-B0F6-969FEB605350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1) Data Splitting (Percentage Split)</a:t>
            </a:r>
            <a:endParaRPr lang="en-NZ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BD9AA-DED2-47AC-8245-CAEDFC569A2E}"/>
              </a:ext>
            </a:extLst>
          </p:cNvPr>
          <p:cNvSpPr/>
          <p:nvPr/>
        </p:nvSpPr>
        <p:spPr>
          <a:xfrm>
            <a:off x="8875417" y="4464578"/>
            <a:ext cx="1028926" cy="5236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90 : 10</a:t>
            </a:r>
          </a:p>
        </p:txBody>
      </p:sp>
    </p:spTree>
    <p:extLst>
      <p:ext uri="{BB962C8B-B14F-4D97-AF65-F5344CB8AC3E}">
        <p14:creationId xmlns:p14="http://schemas.microsoft.com/office/powerpoint/2010/main" val="39005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2FD961DA-7CEA-4F3D-92D2-027C2F8CB02F}"/>
              </a:ext>
            </a:extLst>
          </p:cNvPr>
          <p:cNvSpPr txBox="1"/>
          <p:nvPr/>
        </p:nvSpPr>
        <p:spPr>
          <a:xfrm>
            <a:off x="1277257" y="4416339"/>
            <a:ext cx="777530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pPr algn="ctr"/>
            <a:r>
              <a:rPr lang="en-US" spc="-1" dirty="0">
                <a:latin typeface="Arial"/>
              </a:rPr>
              <a:t>Determine best number of significant attributes</a:t>
            </a:r>
            <a:endParaRPr lang="en-NZ" dirty="0"/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7CBBC3B6-0333-4B84-B0F6-969FEB605350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2) Feature Selection (</a:t>
            </a:r>
            <a:r>
              <a:rPr lang="en-US" sz="1800" b="1" strike="noStrike" spc="-1" dirty="0" err="1">
                <a:latin typeface="Arial"/>
                <a:ea typeface="Noto Sans CJK SC"/>
              </a:rPr>
              <a:t>SelectKBest</a:t>
            </a:r>
            <a:r>
              <a:rPr lang="en-US" sz="1800" b="1" strike="noStrike" spc="-1" dirty="0">
                <a:latin typeface="Arial"/>
                <a:ea typeface="Noto Sans CJK SC"/>
              </a:rPr>
              <a:t>) </a:t>
            </a:r>
            <a:endParaRPr lang="en-NZ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3FD8A4D-9C24-41B2-95F4-6BBD436F5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21"/>
          <a:stretch/>
        </p:blipFill>
        <p:spPr>
          <a:xfrm>
            <a:off x="4246140" y="2683589"/>
            <a:ext cx="2147750" cy="13305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4986F4-7375-4F0C-90CA-F170B7591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243"/>
          <a:stretch/>
        </p:blipFill>
        <p:spPr>
          <a:xfrm>
            <a:off x="7169990" y="2737719"/>
            <a:ext cx="1995334" cy="728158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21B2CA-CB2E-41AD-9753-0B68D74B99F8}"/>
              </a:ext>
            </a:extLst>
          </p:cNvPr>
          <p:cNvSpPr/>
          <p:nvPr/>
        </p:nvSpPr>
        <p:spPr>
          <a:xfrm>
            <a:off x="1362555" y="1956739"/>
            <a:ext cx="1897743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Attributes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BFC828C-6C39-4178-9C8B-D8B8FE0D6CFE}"/>
              </a:ext>
            </a:extLst>
          </p:cNvPr>
          <p:cNvSpPr/>
          <p:nvPr/>
        </p:nvSpPr>
        <p:spPr>
          <a:xfrm>
            <a:off x="4246139" y="1956739"/>
            <a:ext cx="2147751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046AFDC-1090-47E6-95A4-E0C3061F1347}"/>
              </a:ext>
            </a:extLst>
          </p:cNvPr>
          <p:cNvSpPr/>
          <p:nvPr/>
        </p:nvSpPr>
        <p:spPr>
          <a:xfrm>
            <a:off x="7169990" y="1956739"/>
            <a:ext cx="2147751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Selected Attributes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C09555-3F51-4866-9651-61CC518FE594}"/>
              </a:ext>
            </a:extLst>
          </p:cNvPr>
          <p:cNvGrpSpPr/>
          <p:nvPr/>
        </p:nvGrpSpPr>
        <p:grpSpPr>
          <a:xfrm>
            <a:off x="1277257" y="2755496"/>
            <a:ext cx="2665741" cy="1096048"/>
            <a:chOff x="1027237" y="3114310"/>
            <a:chExt cx="1865334" cy="76695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048170E-8934-44EA-9439-657D379A1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732" b="13266"/>
            <a:stretch/>
          </p:blipFill>
          <p:spPr>
            <a:xfrm>
              <a:off x="1027237" y="3114310"/>
              <a:ext cx="1322263" cy="48568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8DC440D-6006-4206-9EEA-012E6F21D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280" t="39770" b="8685"/>
            <a:stretch/>
          </p:blipFill>
          <p:spPr>
            <a:xfrm>
              <a:off x="1086924" y="3592620"/>
              <a:ext cx="1805647" cy="288642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63476BA-7113-49D0-B170-9ED552CEF4B1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3260298" y="2252159"/>
            <a:ext cx="985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57AB22-601B-4751-8FB8-7FD0A2F2EE32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3890" y="2252159"/>
            <a:ext cx="77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12" y="4920560"/>
            <a:ext cx="90300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7 Recommended configuration by Random Forest using NRS (left) &amp; sliding window (right)</a:t>
            </a:r>
            <a:endParaRPr lang="en-US" sz="1600" kern="100" dirty="0">
              <a:effectLst/>
              <a:ea typeface="Noto Serif CJK SC"/>
              <a:cs typeface="Lohit Devanagari"/>
            </a:endParaRPr>
          </a:p>
        </p:txBody>
      </p:sp>
      <p:pic>
        <p:nvPicPr>
          <p:cNvPr id="20" name="Image12">
            <a:extLst>
              <a:ext uri="{FF2B5EF4-FFF2-40B4-BE49-F238E27FC236}">
                <a16:creationId xmlns:a16="http://schemas.microsoft.com/office/drawing/2014/main" id="{8F4AB136-FF70-4939-B20C-B365CBF9D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62095" y="1172520"/>
            <a:ext cx="4227785" cy="365485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E53076A-BBA8-4D76-8FE1-4F50295D446B}"/>
              </a:ext>
            </a:extLst>
          </p:cNvPr>
          <p:cNvSpPr/>
          <p:nvPr/>
        </p:nvSpPr>
        <p:spPr>
          <a:xfrm>
            <a:off x="8817077" y="1382398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A989A-D483-479E-8F37-FE8220115BEB}"/>
              </a:ext>
            </a:extLst>
          </p:cNvPr>
          <p:cNvSpPr/>
          <p:nvPr/>
        </p:nvSpPr>
        <p:spPr>
          <a:xfrm>
            <a:off x="7219478" y="1548654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66E08C-8B26-4411-B056-AFBE5F014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51" b="89760"/>
          <a:stretch/>
        </p:blipFill>
        <p:spPr>
          <a:xfrm>
            <a:off x="504000" y="1376283"/>
            <a:ext cx="1521597" cy="325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35276C-F7BE-46D8-B397-60576E64F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54" b="90876"/>
          <a:stretch/>
        </p:blipFill>
        <p:spPr>
          <a:xfrm>
            <a:off x="381616" y="1152608"/>
            <a:ext cx="4536914" cy="331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29BFAE-BC10-4E27-B0A8-7F0589AFD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" t="8359" r="28704" b="-436"/>
          <a:stretch/>
        </p:blipFill>
        <p:spPr>
          <a:xfrm>
            <a:off x="708522" y="1798036"/>
            <a:ext cx="3964374" cy="304175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65C88A-02AA-48B1-870F-8C950354154C}"/>
              </a:ext>
            </a:extLst>
          </p:cNvPr>
          <p:cNvSpPr/>
          <p:nvPr/>
        </p:nvSpPr>
        <p:spPr>
          <a:xfrm>
            <a:off x="3726874" y="1188720"/>
            <a:ext cx="512617" cy="29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2DEDC1-52C7-452D-9986-423D4EEB5644}"/>
              </a:ext>
            </a:extLst>
          </p:cNvPr>
          <p:cNvSpPr/>
          <p:nvPr/>
        </p:nvSpPr>
        <p:spPr>
          <a:xfrm>
            <a:off x="1733130" y="1396271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6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052" y="4672204"/>
            <a:ext cx="62101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9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Comparison of RMSE before and after model optimisation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754FB-5056-4FB4-AE28-A9127EF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82" y="1357738"/>
            <a:ext cx="6216634" cy="3167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124689" y="1341440"/>
            <a:ext cx="3629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All </a:t>
            </a:r>
            <a:r>
              <a:rPr lang="en-NZ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Machine Learning models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’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RMSE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 are</a:t>
            </a:r>
            <a:r>
              <a:rPr lang="en-NZ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  <a:ea typeface="Noto Serif CJK SC"/>
                <a:cs typeface="Lohit Devanagari"/>
              </a:rPr>
              <a:t>Sliding window 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produced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lowest RMSE 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for all machine learning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08000"/>
                </a:solidFill>
                <a:latin typeface="+mj-lt"/>
              </a:rPr>
              <a:t>Non-random split </a:t>
            </a:r>
            <a:r>
              <a:rPr lang="en-US" dirty="0">
                <a:latin typeface="+mj-lt"/>
              </a:rPr>
              <a:t>produced the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highest RMSE</a:t>
            </a:r>
          </a:p>
          <a:p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8000"/>
                </a:solidFill>
                <a:latin typeface="+mj-lt"/>
              </a:rPr>
              <a:t>Random Forest </a:t>
            </a:r>
            <a:r>
              <a:rPr lang="en-US" dirty="0">
                <a:latin typeface="+mj-lt"/>
              </a:rPr>
              <a:t>with sliding window produced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least RMSE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8FC6A-9E94-4B1D-B824-48E792C3EDFC}"/>
              </a:ext>
            </a:extLst>
          </p:cNvPr>
          <p:cNvSpPr/>
          <p:nvPr/>
        </p:nvSpPr>
        <p:spPr>
          <a:xfrm>
            <a:off x="3754582" y="1343890"/>
            <a:ext cx="6210164" cy="328629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Results and Discussions: Model Evaluation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508" y="4641211"/>
            <a:ext cx="56864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</a:t>
            </a:r>
            <a:r>
              <a:rPr lang="en-NZ" sz="1600" kern="100" dirty="0">
                <a:ea typeface="Noto Serif CJK SC"/>
                <a:cs typeface="Lohit Devanagari"/>
              </a:rPr>
              <a:t>10 </a:t>
            </a:r>
            <a:r>
              <a:rPr lang="en-US" sz="1600" dirty="0"/>
              <a:t>Comparison of RMSE between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machine learning algorithm with statistical techniques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251619" y="1173273"/>
            <a:ext cx="40017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MIDAS</a:t>
            </a:r>
            <a:r>
              <a:rPr lang="en-US" dirty="0"/>
              <a:t> produced the </a:t>
            </a:r>
            <a:r>
              <a:rPr lang="en-US" b="1" dirty="0">
                <a:solidFill>
                  <a:srgbClr val="FF0000"/>
                </a:solidFill>
              </a:rPr>
              <a:t>least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RMSE</a:t>
            </a:r>
            <a:r>
              <a:rPr lang="en-US" dirty="0"/>
              <a:t> compared to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MIDAS</a:t>
            </a:r>
            <a:r>
              <a:rPr lang="en-US" dirty="0"/>
              <a:t> is the </a:t>
            </a:r>
            <a:r>
              <a:rPr lang="en-US" b="1" dirty="0">
                <a:solidFill>
                  <a:srgbClr val="002060"/>
                </a:solidFill>
              </a:rPr>
              <a:t>most reliable model </a:t>
            </a:r>
            <a:r>
              <a:rPr lang="en-US" dirty="0"/>
              <a:t>for </a:t>
            </a:r>
            <a:r>
              <a:rPr lang="en-US" b="1" dirty="0"/>
              <a:t>predicting</a:t>
            </a:r>
            <a:r>
              <a:rPr lang="en-US" dirty="0"/>
              <a:t> time series of </a:t>
            </a:r>
            <a:r>
              <a:rPr lang="en-US" b="1" dirty="0"/>
              <a:t>RPC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third-best model </a:t>
            </a:r>
            <a:r>
              <a:rPr lang="en-US" dirty="0"/>
              <a:t>is </a:t>
            </a:r>
            <a:r>
              <a:rPr lang="en-US" b="1" dirty="0">
                <a:solidFill>
                  <a:srgbClr val="008000"/>
                </a:solidFill>
              </a:rPr>
              <a:t>Random Forest</a:t>
            </a:r>
            <a:r>
              <a:rPr lang="en-US" dirty="0"/>
              <a:t> with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optimized </a:t>
            </a:r>
            <a:r>
              <a:rPr lang="en-US" b="1" dirty="0">
                <a:solidFill>
                  <a:srgbClr val="008000"/>
                </a:solidFill>
              </a:rPr>
              <a:t>Random Forest </a:t>
            </a:r>
            <a:r>
              <a:rPr lang="en-US" dirty="0"/>
              <a:t>model is </a:t>
            </a:r>
            <a:r>
              <a:rPr lang="en-US" b="1" dirty="0">
                <a:solidFill>
                  <a:srgbClr val="FF0000"/>
                </a:solidFill>
              </a:rPr>
              <a:t>not yet at par </a:t>
            </a:r>
            <a:r>
              <a:rPr lang="en-US" dirty="0"/>
              <a:t>with the current </a:t>
            </a:r>
            <a:r>
              <a:rPr lang="en-US" b="1" dirty="0"/>
              <a:t>statistical techniques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2BC1E-2B0E-4E16-BFD9-4176275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08" y="1228693"/>
            <a:ext cx="5695310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Results and Discussions: Data Prediction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508" y="4682776"/>
            <a:ext cx="56864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</a:t>
            </a:r>
            <a:r>
              <a:rPr lang="en-NZ" sz="1600" kern="100" dirty="0">
                <a:ea typeface="Noto Serif CJK SC"/>
                <a:cs typeface="Lohit Devanagari"/>
              </a:rPr>
              <a:t>10 </a:t>
            </a:r>
            <a:r>
              <a:rPr lang="en-US" sz="1600" dirty="0"/>
              <a:t>Comparison of RMSE between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machine learning algorithm with statistical techniques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251619" y="1173273"/>
            <a:ext cx="4001726" cy="407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b="1" dirty="0">
                <a:solidFill>
                  <a:srgbClr val="008000"/>
                </a:solidFill>
                <a:effectLst/>
                <a:latin typeface="+mj-lt"/>
                <a:ea typeface="Noto Serif CJK SC"/>
                <a:cs typeface="Lohit Devanagari"/>
              </a:rPr>
              <a:t>RF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shows a </a:t>
            </a:r>
            <a:r>
              <a:rPr lang="en-NZ" sz="1800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good prediction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results throughout the time series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except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for the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Q4 of each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This shows its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potential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to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surpass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sz="1800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statistical techniques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if it is further optimised.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b="1" dirty="0">
                <a:solidFill>
                  <a:srgbClr val="008000"/>
                </a:solidFill>
                <a:effectLst/>
                <a:latin typeface="+mj-lt"/>
                <a:ea typeface="Noto Serif CJK SC"/>
                <a:cs typeface="Lohit Devanagari"/>
              </a:rPr>
              <a:t>RF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predicted the future value for RPC in the second quarter of 2020 is RM 217055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The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predicted value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is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deviated away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, due to outlier factor which is the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COVID-19 pandemic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AD5FE-9D78-4505-8475-B80C34716C7E}"/>
              </a:ext>
            </a:extLst>
          </p:cNvPr>
          <p:cNvPicPr/>
          <p:nvPr/>
        </p:nvPicPr>
        <p:blipFill rotWithShape="1">
          <a:blip r:embed="rId3"/>
          <a:srcRect l="29571" t="34099" r="36657" b="26075"/>
          <a:stretch/>
        </p:blipFill>
        <p:spPr bwMode="auto">
          <a:xfrm>
            <a:off x="4613564" y="1228693"/>
            <a:ext cx="4776316" cy="335646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6FAC72-B580-4BDC-A563-3BE523A313ED}"/>
              </a:ext>
            </a:extLst>
          </p:cNvPr>
          <p:cNvSpPr/>
          <p:nvPr/>
        </p:nvSpPr>
        <p:spPr>
          <a:xfrm>
            <a:off x="8974139" y="3377412"/>
            <a:ext cx="59532" cy="64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52DDB-DA93-41D8-8B02-F6BBA93A8D9E}"/>
              </a:ext>
            </a:extLst>
          </p:cNvPr>
          <p:cNvCxnSpPr>
            <a:cxnSpLocks/>
            <a:endCxn id="5" idx="4"/>
          </p:cNvCxnSpPr>
          <p:nvPr/>
        </p:nvCxnSpPr>
        <p:spPr>
          <a:xfrm>
            <a:off x="8839200" y="1800225"/>
            <a:ext cx="164705" cy="1641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FDFC6B5-E494-43F3-89F8-51ECBF1A2411}"/>
              </a:ext>
            </a:extLst>
          </p:cNvPr>
          <p:cNvSpPr/>
          <p:nvPr/>
        </p:nvSpPr>
        <p:spPr>
          <a:xfrm>
            <a:off x="8753475" y="1485899"/>
            <a:ext cx="400050" cy="254577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97280"/>
            <a:ext cx="498240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1. </a:t>
            </a:r>
            <a:r>
              <a:rPr lang="en-US" sz="1800" b="1" strike="noStrike" spc="-1" dirty="0">
                <a:latin typeface="Arial"/>
              </a:rPr>
              <a:t>What is Real Private Consumption (RPC)?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Background of Domain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828000" y="1720800"/>
            <a:ext cx="461664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The amount of goods and services consumed by households to fulfill their basic needs and wants (DoSM, 2020)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6"/>
          <p:cNvSpPr txBox="1"/>
          <p:nvPr/>
        </p:nvSpPr>
        <p:spPr>
          <a:xfrm>
            <a:off x="504000" y="2537280"/>
            <a:ext cx="47995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2. </a:t>
            </a:r>
            <a:r>
              <a:rPr lang="en-US" sz="1800" b="1" strike="noStrike" spc="-1">
                <a:latin typeface="Arial"/>
              </a:rPr>
              <a:t>Why is it important to predict RPC?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6" name="TextShape 7"/>
          <p:cNvSpPr txBox="1"/>
          <p:nvPr/>
        </p:nvSpPr>
        <p:spPr>
          <a:xfrm>
            <a:off x="828000" y="3016800"/>
            <a:ext cx="4932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RPC is the major contributor (58.7% in 2019) to Malaysia’s GDP (Asada et al., 2019).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7" name="Picture 66"/>
          <p:cNvPicPr/>
          <p:nvPr/>
        </p:nvPicPr>
        <p:blipFill>
          <a:blip r:embed="rId2"/>
          <a:srcRect r="24430"/>
          <a:stretch/>
        </p:blipFill>
        <p:spPr>
          <a:xfrm>
            <a:off x="5669280" y="1332000"/>
            <a:ext cx="4023360" cy="1708560"/>
          </a:xfrm>
          <a:prstGeom prst="rect">
            <a:avLst/>
          </a:prstGeom>
          <a:ln>
            <a:noFill/>
          </a:ln>
        </p:spPr>
      </p:pic>
      <p:sp>
        <p:nvSpPr>
          <p:cNvPr id="68" name="CustomShape 8"/>
          <p:cNvSpPr/>
          <p:nvPr/>
        </p:nvSpPr>
        <p:spPr>
          <a:xfrm>
            <a:off x="5767560" y="2687760"/>
            <a:ext cx="264960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TextShape 9"/>
          <p:cNvSpPr txBox="1"/>
          <p:nvPr/>
        </p:nvSpPr>
        <p:spPr>
          <a:xfrm>
            <a:off x="504000" y="3761280"/>
            <a:ext cx="534816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3. </a:t>
            </a:r>
            <a:r>
              <a:rPr lang="en-US" sz="1800" b="1" strike="noStrike" spc="-1">
                <a:latin typeface="Arial"/>
              </a:rPr>
              <a:t> What is the relation of RPC with GDP?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TextShape 10"/>
          <p:cNvSpPr txBox="1"/>
          <p:nvPr/>
        </p:nvSpPr>
        <p:spPr>
          <a:xfrm>
            <a:off x="828000" y="4095360"/>
            <a:ext cx="420120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RPC is one of the indicator of GDP :</a:t>
            </a:r>
            <a:endParaRPr lang="en-US" sz="1800" b="0" strike="noStrike" spc="-1">
              <a:latin typeface="Arial"/>
            </a:endParaRPr>
          </a:p>
          <a:p>
            <a:pPr algn="ctr"/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latin typeface="Arial"/>
                <a:ea typeface="Noto Sans CJK SC"/>
              </a:rPr>
              <a:t>GDP = C + G + I + NX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TextShape 11"/>
          <p:cNvSpPr txBox="1"/>
          <p:nvPr/>
        </p:nvSpPr>
        <p:spPr>
          <a:xfrm>
            <a:off x="5760000" y="3405600"/>
            <a:ext cx="4076640" cy="18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Where :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GDP = Gross Domestic Product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C      = Private Consumption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      = Government Consumption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I        = Investment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NX    = Net Export (Import - Export)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3" name="Picture 72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Conclusion and Lesson Learned</a:t>
            </a:r>
            <a:endParaRPr lang="en-US" sz="3000" b="0" strike="noStrike" spc="-1" dirty="0">
              <a:latin typeface="Arial"/>
            </a:endParaRPr>
          </a:p>
        </p:txBody>
      </p:sp>
      <p:graphicFrame>
        <p:nvGraphicFramePr>
          <p:cNvPr id="284" name="Table 4"/>
          <p:cNvGraphicFramePr/>
          <p:nvPr>
            <p:extLst>
              <p:ext uri="{D42A27DB-BD31-4B8C-83A1-F6EECF244321}">
                <p14:modId xmlns:p14="http://schemas.microsoft.com/office/powerpoint/2010/main" val="2889444863"/>
              </p:ext>
            </p:extLst>
          </p:nvPr>
        </p:nvGraphicFramePr>
        <p:xfrm>
          <a:off x="285480" y="1625924"/>
          <a:ext cx="9509400" cy="35494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548"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Objectives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Status of Achievement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Findings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95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0" strike="noStrike" spc="-1" dirty="0">
                          <a:solidFill>
                            <a:srgbClr val="BF0041"/>
                          </a:solidFill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10D0C"/>
                          </a:solidFill>
                        </a:rPr>
                        <a:t>investigate</a:t>
                      </a:r>
                      <a:r>
                        <a:rPr lang="en-US" sz="1600" b="0" strike="noStrike" spc="-1" dirty="0"/>
                        <a:t> the </a:t>
                      </a:r>
                      <a:r>
                        <a:rPr lang="en-US" sz="1600" b="1" strike="noStrike" spc="-1" dirty="0"/>
                        <a:t>suitable machine learning technique</a:t>
                      </a:r>
                      <a:r>
                        <a:rPr lang="en-US" sz="1600" b="0" strike="noStrike" spc="-1" dirty="0"/>
                        <a:t> for RPC prediction.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NZ" sz="1600" b="1" kern="1200" dirty="0">
                          <a:solidFill>
                            <a:srgbClr val="008000"/>
                          </a:solidFill>
                          <a:effectLst/>
                        </a:rPr>
                        <a:t>Tree-based ensemble models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were the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most suitable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 models</a:t>
                      </a:r>
                      <a:endParaRPr lang="en-US" sz="1600" b="1" strike="noStrike" spc="-1" dirty="0">
                        <a:latin typeface="+mn-lt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123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develop</a:t>
                      </a:r>
                      <a:r>
                        <a:rPr lang="en-US" sz="1600" b="1" strike="noStrike" spc="-1" dirty="0"/>
                        <a:t> RPC prediction model</a:t>
                      </a:r>
                      <a:r>
                        <a:rPr lang="en-US" sz="1600" b="0" strike="noStrike" spc="-1" dirty="0"/>
                        <a:t> using the </a:t>
                      </a:r>
                      <a:r>
                        <a:rPr lang="en-US" sz="1600" b="1" strike="noStrike" spc="-1" dirty="0"/>
                        <a:t>selected machine learning</a:t>
                      </a:r>
                      <a:r>
                        <a:rPr lang="en-US" sz="1600" b="0" strike="noStrike" spc="-1" dirty="0"/>
                        <a:t> approach.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NZ" sz="1600" b="1" kern="1200" dirty="0">
                          <a:solidFill>
                            <a:srgbClr val="008000"/>
                          </a:solidFill>
                          <a:effectLst/>
                        </a:rPr>
                        <a:t>Tree-based ensemble models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have been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successfully developed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and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optimised </a:t>
                      </a:r>
                      <a:endParaRPr lang="en-US" sz="1600" b="1" strike="noStrike" spc="-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895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1" strike="noStrike" spc="-1" dirty="0"/>
                        <a:t>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evaluate</a:t>
                      </a:r>
                      <a:r>
                        <a:rPr lang="en-US" sz="1600" b="0" strike="noStrike" spc="-1" dirty="0"/>
                        <a:t> prediction performance of the </a:t>
                      </a:r>
                      <a:r>
                        <a:rPr lang="en-US" sz="1600" b="1" strike="noStrike" spc="-1" dirty="0"/>
                        <a:t>RPC prediction models</a:t>
                      </a:r>
                      <a:r>
                        <a:rPr lang="en-US" sz="1600" b="0" strike="noStrike" spc="-1" dirty="0"/>
                        <a:t>. 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/>
                        <a:t>Statistical techniques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remain better </a:t>
                      </a:r>
                      <a:r>
                        <a:rPr lang="en-US" sz="1600" b="0" strike="noStrike" spc="-1" dirty="0"/>
                        <a:t>than </a:t>
                      </a:r>
                      <a:r>
                        <a:rPr lang="en-US" sz="1600" b="1" strike="noStrike" spc="-1" dirty="0"/>
                        <a:t>ML for RPC prediction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286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88" name="TextShape 7"/>
          <p:cNvSpPr txBox="1"/>
          <p:nvPr/>
        </p:nvSpPr>
        <p:spPr>
          <a:xfrm>
            <a:off x="285120" y="1154160"/>
            <a:ext cx="9509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Table 6 Conclusion Summary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-1" y="160920"/>
            <a:ext cx="10080625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pc="-1" dirty="0"/>
              <a:t>Future Work</a:t>
            </a:r>
            <a:endParaRPr lang="en-US" sz="3000" spc="-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1E0C0D-388E-47B7-A57A-D3EAA296EB99}"/>
              </a:ext>
            </a:extLst>
          </p:cNvPr>
          <p:cNvSpPr/>
          <p:nvPr/>
        </p:nvSpPr>
        <p:spPr>
          <a:xfrm>
            <a:off x="2670099" y="2794805"/>
            <a:ext cx="2704692" cy="696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D2DC-C2F8-4F48-B9F4-5189194664F7}"/>
              </a:ext>
            </a:extLst>
          </p:cNvPr>
          <p:cNvSpPr/>
          <p:nvPr/>
        </p:nvSpPr>
        <p:spPr>
          <a:xfrm>
            <a:off x="2669474" y="4311408"/>
            <a:ext cx="2704692" cy="7185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Hyperparameter Tuning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CF24F5-368A-4773-871C-287C1E642FA0}"/>
              </a:ext>
            </a:extLst>
          </p:cNvPr>
          <p:cNvSpPr/>
          <p:nvPr/>
        </p:nvSpPr>
        <p:spPr>
          <a:xfrm>
            <a:off x="5604726" y="2360378"/>
            <a:ext cx="2006997" cy="5060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Filter-based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EADCC1-ACBA-4682-83E3-CE964A18AB13}"/>
              </a:ext>
            </a:extLst>
          </p:cNvPr>
          <p:cNvSpPr/>
          <p:nvPr/>
        </p:nvSpPr>
        <p:spPr>
          <a:xfrm>
            <a:off x="5604730" y="2938037"/>
            <a:ext cx="2006997" cy="512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Wrapper-based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8CB3D5-9C02-4088-922F-1514A9F3ED90}"/>
              </a:ext>
            </a:extLst>
          </p:cNvPr>
          <p:cNvSpPr/>
          <p:nvPr/>
        </p:nvSpPr>
        <p:spPr>
          <a:xfrm>
            <a:off x="5604731" y="3514489"/>
            <a:ext cx="2006996" cy="512893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Embedded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C78193-E22B-4BA5-9B2F-EEF0AC37DF16}"/>
              </a:ext>
            </a:extLst>
          </p:cNvPr>
          <p:cNvSpPr/>
          <p:nvPr/>
        </p:nvSpPr>
        <p:spPr>
          <a:xfrm>
            <a:off x="200996" y="2792167"/>
            <a:ext cx="2309523" cy="7185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FC66D9-B656-424D-BDE1-6707D072CE7D}"/>
              </a:ext>
            </a:extLst>
          </p:cNvPr>
          <p:cNvSpPr/>
          <p:nvPr/>
        </p:nvSpPr>
        <p:spPr>
          <a:xfrm>
            <a:off x="5604106" y="4717582"/>
            <a:ext cx="2006996" cy="5236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Grid Search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CBBD4C-1F57-4498-9F1E-75A128E49DDC}"/>
              </a:ext>
            </a:extLst>
          </p:cNvPr>
          <p:cNvSpPr/>
          <p:nvPr/>
        </p:nvSpPr>
        <p:spPr>
          <a:xfrm>
            <a:off x="5604102" y="4126096"/>
            <a:ext cx="2007000" cy="523650"/>
          </a:xfrm>
          <a:prstGeom prst="round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 Search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C96225-CB81-423E-9021-B5DEF928D228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2510519" y="3151420"/>
            <a:ext cx="158955" cy="1519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0CE070-4615-437D-A7E8-C2C42BFC86D9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 flipV="1">
            <a:off x="2510519" y="3142886"/>
            <a:ext cx="159580" cy="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0FCA8D-5984-4A74-87D8-2A6BE8C2AFB5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5374166" y="4387921"/>
            <a:ext cx="229936" cy="28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954046-55E9-4F08-8ABA-B436986FA33B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374166" y="4670661"/>
            <a:ext cx="229940" cy="30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04885D-285E-4229-8A7E-1AD9FB157A49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74791" y="2613393"/>
            <a:ext cx="229935" cy="52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0F001F-6590-4262-91CE-86A5023677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74791" y="3142886"/>
            <a:ext cx="229939" cy="51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17EEEF-7E81-49F1-B82F-D172DEE2B92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374791" y="3142886"/>
            <a:ext cx="229940" cy="62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DCBF2853-4B84-43CE-B149-4E4020101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5"/>
          <a:stretch/>
        </p:blipFill>
        <p:spPr>
          <a:xfrm>
            <a:off x="7711679" y="4186308"/>
            <a:ext cx="1013557" cy="1038589"/>
          </a:xfrm>
          <a:prstGeom prst="rect">
            <a:avLst/>
          </a:prstGeom>
        </p:spPr>
      </p:pic>
      <p:pic>
        <p:nvPicPr>
          <p:cNvPr id="60" name="Picture 59" descr="Chart&#10;&#10;Description automatically generated">
            <a:extLst>
              <a:ext uri="{FF2B5EF4-FFF2-40B4-BE49-F238E27FC236}">
                <a16:creationId xmlns:a16="http://schemas.microsoft.com/office/drawing/2014/main" id="{D23B3EFF-AD93-41D1-A000-5C62D602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4"/>
          <a:stretch/>
        </p:blipFill>
        <p:spPr>
          <a:xfrm>
            <a:off x="8835190" y="4186308"/>
            <a:ext cx="1026677" cy="1038589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D32F0413-44A6-4C96-B7E7-F16EA01051B3}"/>
              </a:ext>
            </a:extLst>
          </p:cNvPr>
          <p:cNvSpPr txBox="1"/>
          <p:nvPr/>
        </p:nvSpPr>
        <p:spPr>
          <a:xfrm>
            <a:off x="7711679" y="2435743"/>
            <a:ext cx="200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SelectKBest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E9CD95-F1A4-450D-A7FE-AD9222925CD5}"/>
              </a:ext>
            </a:extLst>
          </p:cNvPr>
          <p:cNvSpPr txBox="1"/>
          <p:nvPr/>
        </p:nvSpPr>
        <p:spPr>
          <a:xfrm>
            <a:off x="7711679" y="2909534"/>
            <a:ext cx="235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Recursive Feature Elimination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9E3D17-CC3C-4A73-8531-F0034895C7E6}"/>
              </a:ext>
            </a:extLst>
          </p:cNvPr>
          <p:cNvSpPr txBox="1"/>
          <p:nvPr/>
        </p:nvSpPr>
        <p:spPr>
          <a:xfrm>
            <a:off x="7708503" y="3582519"/>
            <a:ext cx="235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SelectFromModel</a:t>
            </a:r>
            <a:endParaRPr 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4ABE89-7D61-4006-8F42-050720F6C208}"/>
              </a:ext>
            </a:extLst>
          </p:cNvPr>
          <p:cNvSpPr txBox="1"/>
          <p:nvPr/>
        </p:nvSpPr>
        <p:spPr>
          <a:xfrm>
            <a:off x="2745483" y="5040716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kernel: RBF, sigmoid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9C2E10-5C47-437A-819B-165E5900092D}"/>
              </a:ext>
            </a:extLst>
          </p:cNvPr>
          <p:cNvSpPr txBox="1"/>
          <p:nvPr/>
        </p:nvSpPr>
        <p:spPr>
          <a:xfrm>
            <a:off x="2746108" y="3509276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Select top 5 attributes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EE21A48-6B15-4024-83AD-0EDCA52F6E74}"/>
              </a:ext>
            </a:extLst>
          </p:cNvPr>
          <p:cNvSpPr/>
          <p:nvPr/>
        </p:nvSpPr>
        <p:spPr>
          <a:xfrm>
            <a:off x="2669474" y="1335482"/>
            <a:ext cx="2704692" cy="718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Splitting Methods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903FED-8B88-447E-9DA7-4B424CFA0AFD}"/>
              </a:ext>
            </a:extLst>
          </p:cNvPr>
          <p:cNvCxnSpPr>
            <a:cxnSpLocks/>
            <a:stCxn id="15" idx="3"/>
            <a:endCxn id="90" idx="1"/>
          </p:cNvCxnSpPr>
          <p:nvPr/>
        </p:nvCxnSpPr>
        <p:spPr>
          <a:xfrm flipV="1">
            <a:off x="2510519" y="1694735"/>
            <a:ext cx="158955" cy="1456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DFAD1C2-D81F-485C-BC1D-A8AFB8BB0B35}"/>
              </a:ext>
            </a:extLst>
          </p:cNvPr>
          <p:cNvSpPr/>
          <p:nvPr/>
        </p:nvSpPr>
        <p:spPr>
          <a:xfrm>
            <a:off x="5604106" y="1739284"/>
            <a:ext cx="2006996" cy="5236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Percentage Split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15312C4-FA13-4F9A-A255-2B6106074819}"/>
              </a:ext>
            </a:extLst>
          </p:cNvPr>
          <p:cNvSpPr/>
          <p:nvPr/>
        </p:nvSpPr>
        <p:spPr>
          <a:xfrm>
            <a:off x="5604102" y="1147798"/>
            <a:ext cx="2007000" cy="523650"/>
          </a:xfrm>
          <a:prstGeom prst="round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Windowing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634E03A-3205-4BD6-A03C-4787BCFFEE77}"/>
              </a:ext>
            </a:extLst>
          </p:cNvPr>
          <p:cNvCxnSpPr>
            <a:cxnSpLocks/>
            <a:stCxn id="90" idx="3"/>
            <a:endCxn id="103" idx="1"/>
          </p:cNvCxnSpPr>
          <p:nvPr/>
        </p:nvCxnSpPr>
        <p:spPr>
          <a:xfrm flipV="1">
            <a:off x="5374166" y="1409623"/>
            <a:ext cx="229936" cy="285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9F46F9C-597C-4064-BF51-118851B8FA6F}"/>
              </a:ext>
            </a:extLst>
          </p:cNvPr>
          <p:cNvCxnSpPr>
            <a:cxnSpLocks/>
            <a:stCxn id="90" idx="3"/>
            <a:endCxn id="102" idx="1"/>
          </p:cNvCxnSpPr>
          <p:nvPr/>
        </p:nvCxnSpPr>
        <p:spPr>
          <a:xfrm>
            <a:off x="5374166" y="1694735"/>
            <a:ext cx="229940" cy="30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FF6CDD4-84BD-40F2-8C7F-653CBB43E695}"/>
              </a:ext>
            </a:extLst>
          </p:cNvPr>
          <p:cNvSpPr txBox="1"/>
          <p:nvPr/>
        </p:nvSpPr>
        <p:spPr>
          <a:xfrm>
            <a:off x="2745483" y="2070697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Train % : Test %</a:t>
            </a:r>
          </a:p>
        </p:txBody>
      </p:sp>
      <p:pic>
        <p:nvPicPr>
          <p:cNvPr id="126" name="Image6">
            <a:extLst>
              <a:ext uri="{FF2B5EF4-FFF2-40B4-BE49-F238E27FC236}">
                <a16:creationId xmlns:a16="http://schemas.microsoft.com/office/drawing/2014/main" id="{86FE8AF6-21F7-4D5C-B441-ABAF4BF7A35F}"/>
              </a:ext>
            </a:extLst>
          </p:cNvPr>
          <p:cNvPicPr/>
          <p:nvPr/>
        </p:nvPicPr>
        <p:blipFill rotWithShape="1">
          <a:blip r:embed="rId3"/>
          <a:srcRect t="1" b="62940"/>
          <a:stretch/>
        </p:blipFill>
        <p:spPr bwMode="auto">
          <a:xfrm>
            <a:off x="7751178" y="1119445"/>
            <a:ext cx="2166962" cy="418783"/>
          </a:xfrm>
          <a:prstGeom prst="rect">
            <a:avLst/>
          </a:prstGeom>
        </p:spPr>
      </p:pic>
      <p:pic>
        <p:nvPicPr>
          <p:cNvPr id="128" name="Image6">
            <a:extLst>
              <a:ext uri="{FF2B5EF4-FFF2-40B4-BE49-F238E27FC236}">
                <a16:creationId xmlns:a16="http://schemas.microsoft.com/office/drawing/2014/main" id="{DD488C1C-C820-4A8B-BECA-45C491969F56}"/>
              </a:ext>
            </a:extLst>
          </p:cNvPr>
          <p:cNvPicPr/>
          <p:nvPr/>
        </p:nvPicPr>
        <p:blipFill rotWithShape="1">
          <a:blip r:embed="rId3"/>
          <a:srcRect t="81936" b="-511"/>
          <a:stretch/>
        </p:blipFill>
        <p:spPr bwMode="auto">
          <a:xfrm>
            <a:off x="7708503" y="1493814"/>
            <a:ext cx="2166962" cy="209904"/>
          </a:xfrm>
          <a:prstGeom prst="rect">
            <a:avLst/>
          </a:prstGeom>
        </p:spPr>
      </p:pic>
      <p:pic>
        <p:nvPicPr>
          <p:cNvPr id="307" name="Picture 306" descr="Chart, scatter chart&#10;&#10;Description automatically generated">
            <a:extLst>
              <a:ext uri="{FF2B5EF4-FFF2-40B4-BE49-F238E27FC236}">
                <a16:creationId xmlns:a16="http://schemas.microsoft.com/office/drawing/2014/main" id="{C1FF982F-F148-4BC1-A11C-2F03B742C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3011" b="54967"/>
          <a:stretch/>
        </p:blipFill>
        <p:spPr>
          <a:xfrm>
            <a:off x="7802694" y="1714725"/>
            <a:ext cx="2091640" cy="59814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5E431A1-B4E3-45EE-88BA-0DC3A6E7EFA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90330" y="1334303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E5F7309C-742E-4306-B992-7E7AFAB5658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42283" y="1153437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6DADED8-31F4-44C7-9F5A-423598557C2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63174" y="1720452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28E1926-FE08-42B7-A71E-19D766217B2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67050" y="2358213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 descr="Icon&#10;&#10;Description automatically generated">
            <a:extLst>
              <a:ext uri="{FF2B5EF4-FFF2-40B4-BE49-F238E27FC236}">
                <a16:creationId xmlns:a16="http://schemas.microsoft.com/office/drawing/2014/main" id="{CB55A171-1D63-416A-B348-5391530E4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2973538"/>
            <a:ext cx="186056" cy="186056"/>
          </a:xfrm>
          <a:prstGeom prst="rect">
            <a:avLst/>
          </a:prstGeom>
        </p:spPr>
      </p:pic>
      <p:pic>
        <p:nvPicPr>
          <p:cNvPr id="137" name="Picture 136" descr="Icon&#10;&#10;Description automatically generated">
            <a:extLst>
              <a:ext uri="{FF2B5EF4-FFF2-40B4-BE49-F238E27FC236}">
                <a16:creationId xmlns:a16="http://schemas.microsoft.com/office/drawing/2014/main" id="{3E987036-41F8-4231-BF63-415B75769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3554147"/>
            <a:ext cx="186056" cy="186056"/>
          </a:xfrm>
          <a:prstGeom prst="rect">
            <a:avLst/>
          </a:prstGeom>
        </p:spPr>
      </p:pic>
      <p:pic>
        <p:nvPicPr>
          <p:cNvPr id="138" name="Picture 137" descr="Icon&#10;&#10;Description automatically generated">
            <a:extLst>
              <a:ext uri="{FF2B5EF4-FFF2-40B4-BE49-F238E27FC236}">
                <a16:creationId xmlns:a16="http://schemas.microsoft.com/office/drawing/2014/main" id="{A0227D4F-5666-4678-858E-24D567AE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4154168"/>
            <a:ext cx="186056" cy="186056"/>
          </a:xfrm>
          <a:prstGeom prst="rect">
            <a:avLst/>
          </a:prstGeom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DAC43C7A-11A9-495D-81BD-460975304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4745955"/>
            <a:ext cx="186056" cy="186056"/>
          </a:xfrm>
          <a:prstGeom prst="rect">
            <a:avLst/>
          </a:prstGeom>
        </p:spPr>
      </p:pic>
      <p:pic>
        <p:nvPicPr>
          <p:cNvPr id="140" name="Picture 139" descr="Icon&#10;&#10;Description automatically generated">
            <a:extLst>
              <a:ext uri="{FF2B5EF4-FFF2-40B4-BE49-F238E27FC236}">
                <a16:creationId xmlns:a16="http://schemas.microsoft.com/office/drawing/2014/main" id="{1AB33219-23C8-437C-9986-9901AD1F3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56" y="4354823"/>
            <a:ext cx="186056" cy="186056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0FC6E844-86C0-4E54-AA20-5EE1044D2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59" y="2845009"/>
            <a:ext cx="186056" cy="186056"/>
          </a:xfrm>
          <a:prstGeom prst="rect">
            <a:avLst/>
          </a:prstGeom>
        </p:spPr>
      </p:pic>
      <p:sp>
        <p:nvSpPr>
          <p:cNvPr id="142" name="CustomShape 6">
            <a:extLst>
              <a:ext uri="{FF2B5EF4-FFF2-40B4-BE49-F238E27FC236}">
                <a16:creationId xmlns:a16="http://schemas.microsoft.com/office/drawing/2014/main" id="{90038DBE-D2FD-4EF0-A330-AD45D26AA018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455FC7B-0F08-4E3C-9B3D-7B69F014A9A4}"/>
              </a:ext>
            </a:extLst>
          </p:cNvPr>
          <p:cNvPicPr/>
          <p:nvPr/>
        </p:nvPicPr>
        <p:blipFill>
          <a:blip r:embed="rId7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8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270" grpId="0"/>
      <p:bldP spid="84" grpId="0"/>
      <p:bldP spid="85" grpId="0"/>
      <p:bldP spid="88" grpId="0"/>
      <p:bldP spid="89" grpId="0"/>
      <p:bldP spid="90" grpId="0" animBg="1"/>
      <p:bldP spid="102" grpId="0" animBg="1"/>
      <p:bldP spid="103" grpId="0" animBg="1"/>
      <p:bldP spid="1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Conclusion and Lesson Learned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286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658D60-1625-479C-A832-8BA201F33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353671"/>
              </p:ext>
            </p:extLst>
          </p:nvPr>
        </p:nvGraphicFramePr>
        <p:xfrm>
          <a:off x="1679791" y="1618340"/>
          <a:ext cx="6720417" cy="3752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18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C35D73-1115-424E-9F97-9AE87DCF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B3B9EC-588C-46F1-9A84-B35BF6178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2A69EB-ADAA-447F-99C5-7E0D766B2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A9818E-C538-4CC7-9BCA-E8D6C26848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Challenges and Solutions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286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658D60-1625-479C-A832-8BA201F33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661722"/>
              </p:ext>
            </p:extLst>
          </p:nvPr>
        </p:nvGraphicFramePr>
        <p:xfrm>
          <a:off x="727364" y="1621113"/>
          <a:ext cx="8662516" cy="362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293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C35D73-1115-424E-9F97-9AE87DCF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B3B9EC-588C-46F1-9A84-B35BF6178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2A69EB-ADAA-447F-99C5-7E0D766B2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A9818E-C538-4CC7-9BCA-E8D6C26848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504000" y="226080"/>
            <a:ext cx="9071640" cy="507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Thank You</a:t>
            </a:r>
          </a:p>
        </p:txBody>
      </p:sp>
      <p:sp>
        <p:nvSpPr>
          <p:cNvPr id="292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Picture 294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04000" y="100584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Backup Slides</a:t>
            </a:r>
          </a:p>
        </p:txBody>
      </p:sp>
      <p:sp>
        <p:nvSpPr>
          <p:cNvPr id="297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065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Related Works: Review on Domain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TextShape 4"/>
          <p:cNvSpPr txBox="1"/>
          <p:nvPr/>
        </p:nvSpPr>
        <p:spPr>
          <a:xfrm>
            <a:off x="412560" y="1334520"/>
            <a:ext cx="918864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In particular, RPC is indicated by 18 indicators as published in MoF (2017).</a:t>
            </a:r>
          </a:p>
        </p:txBody>
      </p:sp>
      <p:sp>
        <p:nvSpPr>
          <p:cNvPr id="303" name="TextShape 5"/>
          <p:cNvSpPr txBox="1"/>
          <p:nvPr/>
        </p:nvSpPr>
        <p:spPr>
          <a:xfrm>
            <a:off x="731520" y="5012640"/>
            <a:ext cx="6675120" cy="431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latin typeface="Arial"/>
              </a:rPr>
              <a:t>Source: Ministry of Finance (2017)</a:t>
            </a:r>
          </a:p>
        </p:txBody>
      </p:sp>
      <p:sp>
        <p:nvSpPr>
          <p:cNvPr id="304" name="CustomShape 6"/>
          <p:cNvSpPr/>
          <p:nvPr/>
        </p:nvSpPr>
        <p:spPr>
          <a:xfrm>
            <a:off x="3900240" y="374112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  <a:ea typeface="Noto Sans CJK SC"/>
              </a:rPr>
              <a:t>MSV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6434640" y="282528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FBM KLCI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41296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NM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4928400" y="3741120"/>
            <a:ext cx="92376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MIER</a:t>
            </a:r>
          </a:p>
        </p:txBody>
      </p:sp>
      <p:sp>
        <p:nvSpPr>
          <p:cNvPr id="308" name="CustomShape 10"/>
          <p:cNvSpPr/>
          <p:nvPr/>
        </p:nvSpPr>
        <p:spPr>
          <a:xfrm>
            <a:off x="49244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SOPC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59360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CC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4376520" y="282528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LDH</a:t>
            </a:r>
            <a:endParaRPr lang="en-US" sz="120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1" name="CustomShape 13"/>
          <p:cNvSpPr/>
          <p:nvPr/>
        </p:nvSpPr>
        <p:spPr>
          <a:xfrm>
            <a:off x="8184240" y="280800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C9211E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RPC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38930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SOM</a:t>
            </a:r>
          </a:p>
        </p:txBody>
      </p:sp>
      <p:sp>
        <p:nvSpPr>
          <p:cNvPr id="313" name="CustomShape 15"/>
          <p:cNvSpPr/>
          <p:nvPr/>
        </p:nvSpPr>
        <p:spPr>
          <a:xfrm>
            <a:off x="5936040" y="3738600"/>
            <a:ext cx="93780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EMP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59960" y="3741120"/>
            <a:ext cx="93744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  <a:ea typeface="Noto Sans CJK SC"/>
              </a:rPr>
              <a:t>MCF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333000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CCS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6" name="CustomShape 18"/>
          <p:cNvSpPr/>
          <p:nvPr/>
        </p:nvSpPr>
        <p:spPr>
          <a:xfrm>
            <a:off x="227232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LOWT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7" name="CustomShape 19"/>
          <p:cNvSpPr/>
          <p:nvPr/>
        </p:nvSpPr>
        <p:spPr>
          <a:xfrm>
            <a:off x="1823400" y="374112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80" b="1" strike="noStrike" spc="-1">
                <a:solidFill>
                  <a:srgbClr val="FFFFFF"/>
                </a:solidFill>
                <a:latin typeface="Arial"/>
              </a:rPr>
              <a:t>MSW</a:t>
            </a:r>
            <a:endParaRPr lang="en-US" sz="118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8" name="CustomShape 20"/>
          <p:cNvSpPr/>
          <p:nvPr/>
        </p:nvSpPr>
        <p:spPr>
          <a:xfrm>
            <a:off x="1819800" y="1909800"/>
            <a:ext cx="93708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ICG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9" name="CustomShape 21"/>
          <p:cNvSpPr/>
          <p:nvPr/>
        </p:nvSpPr>
        <p:spPr>
          <a:xfrm>
            <a:off x="2831400" y="1909800"/>
            <a:ext cx="93744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TSP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20" name="CustomShape 22"/>
          <p:cNvSpPr/>
          <p:nvPr/>
        </p:nvSpPr>
        <p:spPr>
          <a:xfrm>
            <a:off x="1235160" y="2825280"/>
            <a:ext cx="93780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CCD</a:t>
            </a:r>
            <a:endParaRPr lang="en-US" sz="120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21" name="CustomShape 23"/>
          <p:cNvSpPr/>
          <p:nvPr/>
        </p:nvSpPr>
        <p:spPr>
          <a:xfrm>
            <a:off x="752400" y="1909800"/>
            <a:ext cx="93708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FS</a:t>
            </a:r>
          </a:p>
        </p:txBody>
      </p:sp>
      <p:sp>
        <p:nvSpPr>
          <p:cNvPr id="322" name="CustomShape 24"/>
          <p:cNvSpPr/>
          <p:nvPr/>
        </p:nvSpPr>
        <p:spPr>
          <a:xfrm>
            <a:off x="2867400" y="373860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SSW</a:t>
            </a:r>
            <a:endParaRPr lang="en-US" sz="1200" b="1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TextShape 3"/>
          <p:cNvSpPr txBox="1"/>
          <p:nvPr/>
        </p:nvSpPr>
        <p:spPr>
          <a:xfrm>
            <a:off x="50724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Research Methodology: Activities Plan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326" name="Picture 325"/>
          <p:cNvPicPr/>
          <p:nvPr/>
        </p:nvPicPr>
        <p:blipFill>
          <a:blip r:embed="rId2"/>
          <a:srcRect t="7388" r="6449"/>
          <a:stretch/>
        </p:blipFill>
        <p:spPr>
          <a:xfrm>
            <a:off x="3754440" y="1160280"/>
            <a:ext cx="5943240" cy="3866400"/>
          </a:xfrm>
          <a:prstGeom prst="rect">
            <a:avLst/>
          </a:prstGeom>
          <a:ln>
            <a:noFill/>
          </a:ln>
        </p:spPr>
      </p:pic>
      <p:sp>
        <p:nvSpPr>
          <p:cNvPr id="327" name="TextShape 4"/>
          <p:cNvSpPr txBox="1"/>
          <p:nvPr/>
        </p:nvSpPr>
        <p:spPr>
          <a:xfrm>
            <a:off x="277025" y="1382315"/>
            <a:ext cx="3200400" cy="290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From </a:t>
            </a:r>
            <a:r>
              <a:rPr lang="en-US" sz="1800" b="1" strike="noStrike" spc="-1" dirty="0">
                <a:latin typeface="Arial"/>
              </a:rPr>
              <a:t>October</a:t>
            </a:r>
            <a:r>
              <a:rPr lang="en-US" sz="1800" b="0" strike="noStrike" spc="-1" dirty="0">
                <a:latin typeface="Arial"/>
              </a:rPr>
              <a:t> until early of </a:t>
            </a:r>
            <a:r>
              <a:rPr lang="en-US" sz="1800" b="1" strike="noStrike" spc="-1" dirty="0">
                <a:latin typeface="Arial"/>
              </a:rPr>
              <a:t>November</a:t>
            </a:r>
            <a:r>
              <a:rPr lang="en-US" sz="1800" b="0" strike="noStrike" spc="-1" dirty="0">
                <a:latin typeface="Arial"/>
              </a:rPr>
              <a:t>, I spent most on the time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reviewing articles</a:t>
            </a: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latin typeface="Arial"/>
              </a:rPr>
              <a:t>select</a:t>
            </a:r>
            <a:r>
              <a:rPr lang="en-US" sz="1800" b="0" strike="noStrike" spc="-1" dirty="0">
                <a:latin typeface="Arial"/>
              </a:rPr>
              <a:t> the best </a:t>
            </a:r>
            <a:r>
              <a:rPr lang="en-US" sz="1800" b="1" strike="noStrike" spc="-1" dirty="0">
                <a:latin typeface="Arial"/>
              </a:rPr>
              <a:t>algorithms</a:t>
            </a:r>
            <a:r>
              <a:rPr lang="en-US" sz="1800" b="0" strike="noStrike" spc="-1" dirty="0">
                <a:latin typeface="Arial"/>
              </a:rPr>
              <a:t> and </a:t>
            </a:r>
            <a:r>
              <a:rPr lang="en-US" sz="1800" b="1" strike="noStrike" spc="-1" dirty="0">
                <a:latin typeface="Arial"/>
              </a:rPr>
              <a:t>tools</a:t>
            </a:r>
            <a:r>
              <a:rPr lang="en-US" sz="1800" b="0" strike="noStrike" spc="-1" dirty="0">
                <a:latin typeface="Arial"/>
              </a:rPr>
              <a:t>.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From </a:t>
            </a:r>
            <a:r>
              <a:rPr lang="en-US" sz="1800" b="1" strike="noStrike" spc="-1" dirty="0">
                <a:latin typeface="Arial"/>
              </a:rPr>
              <a:t>November</a:t>
            </a:r>
            <a:r>
              <a:rPr lang="en-US" sz="1800" b="0" strike="noStrike" spc="-1" dirty="0">
                <a:latin typeface="Arial"/>
              </a:rPr>
              <a:t> until </a:t>
            </a:r>
            <a:r>
              <a:rPr lang="en-US" sz="1800" b="1" strike="noStrike" spc="-1" dirty="0">
                <a:latin typeface="Arial"/>
              </a:rPr>
              <a:t>December</a:t>
            </a:r>
            <a:r>
              <a:rPr lang="en-US" sz="1800" b="0" strike="noStrike" spc="-1" dirty="0">
                <a:latin typeface="Arial"/>
              </a:rPr>
              <a:t>, I utilized mostly on Model Development &amp; Optimization.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Regardless, I </a:t>
            </a:r>
            <a:r>
              <a:rPr lang="en-US" sz="1800" b="1" strike="noStrike" spc="-1" dirty="0">
                <a:latin typeface="Arial"/>
              </a:rPr>
              <a:t>managed</a:t>
            </a: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latin typeface="Arial"/>
              </a:rPr>
              <a:t>finish report </a:t>
            </a:r>
            <a:r>
              <a:rPr lang="en-US" sz="1800" b="0" strike="noStrike" spc="-1" dirty="0">
                <a:latin typeface="Arial"/>
              </a:rPr>
              <a:t>as required.</a:t>
            </a:r>
          </a:p>
        </p:txBody>
      </p:sp>
      <p:sp>
        <p:nvSpPr>
          <p:cNvPr id="328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>
                <a:latin typeface="Arial"/>
              </a:rPr>
              <a:t>Figure 1 Gantt Chart of Project Consultancy and Practicum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65760" y="1097280"/>
            <a:ext cx="3566160" cy="420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As a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data scientist</a:t>
            </a:r>
            <a:r>
              <a:rPr lang="en-US" sz="1800" b="0" strike="noStrike" spc="-1">
                <a:latin typeface="Arial"/>
              </a:rPr>
              <a:t>, my lifecycle has been </a:t>
            </a:r>
            <a:r>
              <a:rPr lang="en-US" sz="1800" b="1" strike="noStrike" spc="-1">
                <a:latin typeface="Arial"/>
              </a:rPr>
              <a:t>rolling throughout</a:t>
            </a:r>
            <a:r>
              <a:rPr lang="en-US" sz="1800" b="0" strike="noStrike" spc="-1">
                <a:latin typeface="Arial"/>
              </a:rPr>
              <a:t> the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data science lifecycle</a:t>
            </a:r>
            <a:r>
              <a:rPr lang="en-US" sz="1800" b="0" strike="noStrike" spc="-1">
                <a:latin typeface="Arial"/>
              </a:rPr>
              <a:t>.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I spent </a:t>
            </a:r>
            <a:r>
              <a:rPr lang="en-US" sz="1800" b="1" strike="noStrike" spc="-1">
                <a:latin typeface="Arial"/>
              </a:rPr>
              <a:t>most of the time</a:t>
            </a:r>
            <a:r>
              <a:rPr lang="en-US" sz="1800" b="0" strike="noStrike" spc="-1">
                <a:latin typeface="Arial"/>
              </a:rPr>
              <a:t> in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modeling phase</a:t>
            </a:r>
            <a:r>
              <a:rPr lang="en-US" sz="1800" b="0" strike="noStrike" spc="-1">
                <a:latin typeface="Arial"/>
              </a:rPr>
              <a:t> back-and-forth between </a:t>
            </a:r>
            <a:r>
              <a:rPr lang="en-US" sz="1800" b="1" strike="noStrike" spc="-1">
                <a:latin typeface="Arial"/>
              </a:rPr>
              <a:t>Feature Engineering</a:t>
            </a:r>
            <a:r>
              <a:rPr lang="en-US" sz="1800" b="0" strike="noStrike" spc="-1">
                <a:latin typeface="Arial"/>
              </a:rPr>
              <a:t> and </a:t>
            </a:r>
            <a:r>
              <a:rPr lang="en-US" sz="1800" b="1" strike="noStrike" spc="-1">
                <a:latin typeface="Arial"/>
              </a:rPr>
              <a:t>Model Evaluation</a:t>
            </a:r>
            <a:r>
              <a:rPr lang="en-US" sz="1800" b="0" strike="noStrike" spc="-1">
                <a:latin typeface="Arial"/>
              </a:rPr>
              <a:t>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After satisfied with model evaluation, I will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propose</a:t>
            </a:r>
            <a:r>
              <a:rPr lang="en-US" sz="1800" b="0" strike="noStrike" spc="-1">
                <a:latin typeface="Arial"/>
              </a:rPr>
              <a:t> the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machine learning</a:t>
            </a:r>
            <a:r>
              <a:rPr lang="en-US" sz="1800" b="0" strike="noStrike" spc="-1">
                <a:latin typeface="Arial"/>
              </a:rPr>
              <a:t> models for the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new approach</a:t>
            </a:r>
            <a:r>
              <a:rPr lang="en-US" sz="1800" b="0" strike="noStrike" spc="-1">
                <a:latin typeface="Arial"/>
              </a:rPr>
              <a:t> seek by Fiscal and Economics Division, Ministry of Finance, Malaysia.</a:t>
            </a:r>
          </a:p>
        </p:txBody>
      </p:sp>
      <p:sp>
        <p:nvSpPr>
          <p:cNvPr id="33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Research Methodology: DS Lifecycle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33" name="Picture 332"/>
          <p:cNvPicPr/>
          <p:nvPr/>
        </p:nvPicPr>
        <p:blipFill>
          <a:blip r:embed="rId2"/>
          <a:srcRect t="6685"/>
          <a:stretch/>
        </p:blipFill>
        <p:spPr>
          <a:xfrm>
            <a:off x="4114800" y="1058400"/>
            <a:ext cx="5669280" cy="3946680"/>
          </a:xfrm>
          <a:prstGeom prst="rect">
            <a:avLst/>
          </a:prstGeom>
          <a:ln>
            <a:noFill/>
          </a:ln>
        </p:spPr>
      </p:pic>
      <p:sp>
        <p:nvSpPr>
          <p:cNvPr id="334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>
                <a:latin typeface="Arial"/>
              </a:rPr>
              <a:t>Figure 2 Data Science Lifecycle Projects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Preparation 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559260" y="4286985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8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sliding window (left) and expanding window (right) method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16" name="Image6">
            <a:extLst>
              <a:ext uri="{FF2B5EF4-FFF2-40B4-BE49-F238E27FC236}">
                <a16:creationId xmlns:a16="http://schemas.microsoft.com/office/drawing/2014/main" id="{9DE9B006-FEAF-4DCD-8F19-9534757FAF19}"/>
              </a:ext>
            </a:extLst>
          </p:cNvPr>
          <p:cNvPicPr/>
          <p:nvPr/>
        </p:nvPicPr>
        <p:blipFill>
          <a:blip r:embed="rId3"/>
          <a:srcRect b="2611"/>
          <a:stretch>
            <a:fillRect/>
          </a:stretch>
        </p:blipFill>
        <p:spPr bwMode="auto">
          <a:xfrm>
            <a:off x="426959" y="1555694"/>
            <a:ext cx="4698679" cy="2386266"/>
          </a:xfrm>
          <a:prstGeom prst="rect">
            <a:avLst/>
          </a:prstGeom>
        </p:spPr>
      </p:pic>
      <p:pic>
        <p:nvPicPr>
          <p:cNvPr id="17" name="Image11">
            <a:extLst>
              <a:ext uri="{FF2B5EF4-FFF2-40B4-BE49-F238E27FC236}">
                <a16:creationId xmlns:a16="http://schemas.microsoft.com/office/drawing/2014/main" id="{E2B234A2-10C9-4952-AA62-2664BC40EA98}"/>
              </a:ext>
            </a:extLst>
          </p:cNvPr>
          <p:cNvPicPr/>
          <p:nvPr/>
        </p:nvPicPr>
        <p:blipFill>
          <a:blip r:embed="rId4"/>
          <a:srcRect l="2294"/>
          <a:stretch>
            <a:fillRect/>
          </a:stretch>
        </p:blipFill>
        <p:spPr bwMode="auto">
          <a:xfrm>
            <a:off x="5039820" y="1535771"/>
            <a:ext cx="4613846" cy="2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Background of Domain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953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4. </a:t>
            </a:r>
            <a:r>
              <a:rPr lang="en-US" sz="1800" b="1" strike="noStrike" spc="-1">
                <a:latin typeface="Arial"/>
              </a:rPr>
              <a:t>What is Gross Domestic Product?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828000" y="1348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“Market value of all final goods and services produced in economy annually” (Hashim et al., 2018)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504000" y="3761280"/>
            <a:ext cx="57139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6. </a:t>
            </a:r>
            <a:r>
              <a:rPr lang="en-US" sz="1800" b="1" strike="noStrike" spc="-1">
                <a:latin typeface="Arial"/>
              </a:rPr>
              <a:t>How RPC is currently predicted by Government?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" name="TextShape 5"/>
          <p:cNvSpPr txBox="1"/>
          <p:nvPr/>
        </p:nvSpPr>
        <p:spPr>
          <a:xfrm>
            <a:off x="828000" y="4156560"/>
            <a:ext cx="557280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Mixed frequency vector auto regression (MFVAR)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Mixed data sampling (MIDAS)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Unrestricted error correction model (UECM)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9" name="CustomShape 6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7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TextShape 8"/>
          <p:cNvSpPr txBox="1"/>
          <p:nvPr/>
        </p:nvSpPr>
        <p:spPr>
          <a:xfrm>
            <a:off x="504000" y="2321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5. </a:t>
            </a:r>
            <a:r>
              <a:rPr lang="en-US" sz="1800" b="1" strike="noStrike" spc="-1">
                <a:latin typeface="Arial"/>
              </a:rPr>
              <a:t>Why it is important to be concern on GDP?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" name="TextShape 9"/>
          <p:cNvSpPr txBox="1"/>
          <p:nvPr/>
        </p:nvSpPr>
        <p:spPr>
          <a:xfrm>
            <a:off x="828000" y="2716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GDP determines economic advancement of a country. It distinguishes economic status of one country to another.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5577840" y="1233000"/>
            <a:ext cx="4375440" cy="2636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3"/>
          <a:stretch/>
        </p:blipFill>
        <p:spPr>
          <a:xfrm>
            <a:off x="6400800" y="4114800"/>
            <a:ext cx="3383280" cy="1109880"/>
          </a:xfrm>
          <a:prstGeom prst="rect">
            <a:avLst/>
          </a:prstGeom>
          <a:ln>
            <a:noFill/>
          </a:ln>
        </p:spPr>
      </p:pic>
      <p:sp>
        <p:nvSpPr>
          <p:cNvPr id="85" name="CustomShape 10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Picture 85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3CD66-B87C-4EA8-B347-E3125FBA85B8}"/>
              </a:ext>
            </a:extLst>
          </p:cNvPr>
          <p:cNvPicPr/>
          <p:nvPr/>
        </p:nvPicPr>
        <p:blipFill rotWithShape="1">
          <a:blip r:embed="rId3"/>
          <a:srcRect l="10104" t="29800" r="5983" b="44890"/>
          <a:stretch/>
        </p:blipFill>
        <p:spPr bwMode="auto">
          <a:xfrm>
            <a:off x="261618" y="1786589"/>
            <a:ext cx="9557388" cy="16208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035B9C-7C05-465E-A0DD-9F61EC85E4FE}"/>
              </a:ext>
            </a:extLst>
          </p:cNvPr>
          <p:cNvSpPr txBox="1"/>
          <p:nvPr/>
        </p:nvSpPr>
        <p:spPr>
          <a:xfrm>
            <a:off x="261618" y="3698317"/>
            <a:ext cx="955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latin typeface="+mj-lt"/>
                <a:ea typeface="Noto Serif CJK SC"/>
                <a:cs typeface="Lohit Devanagari"/>
              </a:rPr>
              <a:t>Findings : E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xpanding window shows a significantly higher error for each 4 incremental 	  	  window sizes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837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FD67C-42D1-48ED-A5FE-6BE6323CF717}"/>
              </a:ext>
            </a:extLst>
          </p:cNvPr>
          <p:cNvPicPr/>
          <p:nvPr/>
        </p:nvPicPr>
        <p:blipFill rotWithShape="1">
          <a:blip r:embed="rId3"/>
          <a:srcRect l="9959" t="37243" r="5633" b="37218"/>
          <a:stretch/>
        </p:blipFill>
        <p:spPr bwMode="auto">
          <a:xfrm>
            <a:off x="294112" y="1821043"/>
            <a:ext cx="9492400" cy="161518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DAF57B-F035-41A4-BD9D-F35276B19CA2}"/>
              </a:ext>
            </a:extLst>
          </p:cNvPr>
          <p:cNvSpPr txBox="1"/>
          <p:nvPr/>
        </p:nvSpPr>
        <p:spPr>
          <a:xfrm>
            <a:off x="294112" y="3611526"/>
            <a:ext cx="9492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latin typeface="+mj-lt"/>
                <a:ea typeface="Noto Serif CJK SC"/>
                <a:cs typeface="Lohit Devanagari"/>
              </a:rPr>
              <a:t>Findings : S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liding window displays lower prediction error when small window sizes are 	  	  applied (window size = 1 until 3)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05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07499F-7464-4AC8-B24E-F80AF6663CCA}"/>
              </a:ext>
            </a:extLst>
          </p:cNvPr>
          <p:cNvPicPr/>
          <p:nvPr/>
        </p:nvPicPr>
        <p:blipFill rotWithShape="1">
          <a:blip r:embed="rId3"/>
          <a:srcRect l="9875" t="44904" r="5717" b="29779"/>
          <a:stretch/>
        </p:blipFill>
        <p:spPr bwMode="auto">
          <a:xfrm>
            <a:off x="343196" y="1856194"/>
            <a:ext cx="9393247" cy="15841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786CE9-425E-4BE4-9649-C6205A7CB964}"/>
              </a:ext>
            </a:extLst>
          </p:cNvPr>
          <p:cNvSpPr txBox="1"/>
          <p:nvPr/>
        </p:nvSpPr>
        <p:spPr>
          <a:xfrm>
            <a:off x="343196" y="3562931"/>
            <a:ext cx="9393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Findings : Non-random percentage split performed better when 75:25 data split ratio is 	  	  used together with a maximum of 5 significant attributes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45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82319" y="1038240"/>
            <a:ext cx="6422517" cy="441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Much studies have been done</a:t>
            </a:r>
            <a:r>
              <a:rPr lang="en-US" sz="1800" b="0" strike="noStrike" spc="-1" dirty="0">
                <a:latin typeface="Arial"/>
                <a:ea typeface="Noto Sans CJK SC"/>
              </a:rPr>
              <a:t> on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comparing</a:t>
            </a:r>
            <a:r>
              <a:rPr lang="en-US" sz="1800" b="0" strike="noStrike" spc="-1" dirty="0">
                <a:latin typeface="Arial"/>
                <a:ea typeface="Noto Sans CJK SC"/>
              </a:rPr>
              <a:t> between performances of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machine learning</a:t>
            </a:r>
            <a:r>
              <a:rPr lang="en-US" sz="1800" b="0" strike="noStrike" spc="-1" dirty="0">
                <a:latin typeface="Arial"/>
                <a:ea typeface="Noto Sans CJK SC"/>
              </a:rPr>
              <a:t> models with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statistical</a:t>
            </a:r>
            <a:r>
              <a:rPr lang="en-US" sz="1800" b="0" strike="noStrike" spc="-1" dirty="0">
                <a:latin typeface="Arial"/>
                <a:ea typeface="Noto Sans CJK SC"/>
              </a:rPr>
              <a:t> models  especially in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economics</a:t>
            </a:r>
            <a:r>
              <a:rPr lang="en-US" sz="1800" b="0" strike="noStrike" spc="-1" dirty="0">
                <a:latin typeface="Arial"/>
                <a:ea typeface="Noto Sans CJK SC"/>
              </a:rPr>
              <a:t> (Yu, 1999; Dematos et. al, 1996; Kumar, 2018).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However, 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there is no specific study have been done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to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compare model performances between machine learning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algorithms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with statistical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techniques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for time series prediction of real private consumption in Malaysia</a:t>
            </a:r>
            <a:r>
              <a:rPr lang="en-US" sz="1800" b="0" strike="noStrike" spc="-1" dirty="0">
                <a:latin typeface="Arial"/>
                <a:ea typeface="Noto Sans CJK SC"/>
              </a:rPr>
              <a:t>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  <a:ea typeface="Noto Sans CJK SC"/>
              </a:rPr>
              <a:t>This study will contribute to the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understanding of ML approach for time series prediction of real private consumption</a:t>
            </a:r>
            <a:r>
              <a:rPr lang="en-US" sz="1800" b="0" strike="noStrike" spc="-1" dirty="0">
                <a:latin typeface="Arial"/>
                <a:ea typeface="Noto Sans CJK SC"/>
              </a:rPr>
              <a:t> specifically and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macroeconomics</a:t>
            </a:r>
            <a:r>
              <a:rPr lang="en-US" sz="1800" b="0" strike="noStrike" spc="-1" dirty="0">
                <a:latin typeface="Arial"/>
                <a:ea typeface="Noto Sans CJK SC"/>
              </a:rPr>
              <a:t> generally.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TextShape 4"/>
          <p:cNvSpPr txBox="1"/>
          <p:nvPr/>
        </p:nvSpPr>
        <p:spPr>
          <a:xfrm>
            <a:off x="5047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Problem Statement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7040880" y="1427040"/>
            <a:ext cx="2651760" cy="149364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rcRect r="3459"/>
          <a:stretch/>
        </p:blipFill>
        <p:spPr>
          <a:xfrm>
            <a:off x="7040880" y="3044880"/>
            <a:ext cx="2651760" cy="227520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93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1" strike="noStrike" spc="-1" dirty="0">
                <a:latin typeface="Arial"/>
              </a:rPr>
              <a:t>Throughout this project, the research questions are as following 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Research Question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365760" y="2033674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Which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</a:rPr>
              <a:t>machine learning algorithm</a:t>
            </a:r>
            <a:r>
              <a:rPr lang="en-US" sz="1800" b="0" strike="noStrike" spc="-1" dirty="0">
                <a:latin typeface="Arial"/>
              </a:rPr>
              <a:t> is the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</a:rPr>
              <a:t>most suitable</a:t>
            </a:r>
            <a:r>
              <a:rPr lang="en-US" sz="1800" b="0" strike="noStrike" spc="-1" dirty="0">
                <a:latin typeface="Arial"/>
              </a:rPr>
              <a:t> for RPC prediction?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Among selected </a:t>
            </a:r>
            <a:r>
              <a:rPr lang="en-US" b="1" spc="-1" dirty="0">
                <a:solidFill>
                  <a:srgbClr val="00508F"/>
                </a:solidFill>
                <a:latin typeface="Arial"/>
              </a:rPr>
              <a:t>machine learning algorithm, </a:t>
            </a:r>
            <a:r>
              <a:rPr lang="en-US" spc="-1" dirty="0">
                <a:latin typeface="Arial"/>
              </a:rPr>
              <a:t>which </a:t>
            </a:r>
            <a:r>
              <a:rPr lang="en-US" b="1" spc="-1" dirty="0">
                <a:solidFill>
                  <a:schemeClr val="tx2"/>
                </a:solidFill>
                <a:latin typeface="Arial"/>
              </a:rPr>
              <a:t>algorithm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is better </a:t>
            </a:r>
            <a:r>
              <a:rPr lang="en-US" sz="1800" b="0" strike="noStrike" spc="-1" dirty="0">
                <a:latin typeface="Arial"/>
              </a:rPr>
              <a:t>for prediction of real private consumption?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r>
              <a:rPr lang="en-US" sz="1800" b="0" strike="noStrike" spc="-1" dirty="0">
                <a:latin typeface="Arial"/>
              </a:rPr>
              <a:t> Between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statistical</a:t>
            </a:r>
            <a:r>
              <a:rPr lang="en-US" sz="1800" b="0" strike="noStrike" spc="-1" dirty="0">
                <a:latin typeface="Arial"/>
              </a:rPr>
              <a:t> and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machine learning</a:t>
            </a:r>
            <a:r>
              <a:rPr lang="en-US" sz="1800" b="0" strike="noStrike" spc="-1" dirty="0">
                <a:solidFill>
                  <a:schemeClr val="tx2"/>
                </a:solidFill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approaches,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which</a:t>
            </a:r>
            <a:r>
              <a:rPr lang="en-US" sz="1800" b="0" strike="noStrike" spc="-1" dirty="0">
                <a:latin typeface="Arial"/>
              </a:rPr>
              <a:t> of them is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better</a:t>
            </a:r>
            <a:r>
              <a:rPr lang="en-US" sz="1800" b="0" strike="noStrike" spc="-1" dirty="0">
                <a:latin typeface="Arial"/>
              </a:rPr>
              <a:t> in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model performance evaluation</a:t>
            </a:r>
            <a:r>
              <a:rPr lang="en-US" sz="1800" b="0" strike="noStrike" spc="-1" dirty="0">
                <a:latin typeface="Arial"/>
              </a:rPr>
              <a:t>?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05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latin typeface="Arial"/>
              </a:rPr>
              <a:t>RPC (Q1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RM 212257 mil.</a:t>
            </a:r>
          </a:p>
          <a:p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RPC (Q2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?</a:t>
            </a:r>
          </a:p>
        </p:txBody>
      </p:sp>
      <p:pic>
        <p:nvPicPr>
          <p:cNvPr id="106" name="Picture 105"/>
          <p:cNvPicPr/>
          <p:nvPr/>
        </p:nvPicPr>
        <p:blipFill>
          <a:blip r:embed="rId8"/>
          <a:srcRect l="33337" t="9070" r="33239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9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10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09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2" name="Picture 111"/>
          <p:cNvPicPr/>
          <p:nvPr/>
        </p:nvPicPr>
        <p:blipFill>
          <a:blip r:embed="rId11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1" strike="noStrike" spc="-1">
                <a:latin typeface="Arial"/>
              </a:rPr>
              <a:t>Following the research questions, the objectives are as following 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Objectives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TextShape 5"/>
          <p:cNvSpPr txBox="1"/>
          <p:nvPr/>
        </p:nvSpPr>
        <p:spPr>
          <a:xfrm>
            <a:off x="365760" y="1816200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investigate</a:t>
            </a:r>
            <a:r>
              <a:rPr lang="en-US" sz="1800" b="0" strike="noStrike" spc="-1" dirty="0">
                <a:latin typeface="Arial"/>
              </a:rPr>
              <a:t> the </a:t>
            </a:r>
            <a:r>
              <a:rPr lang="en-US" sz="1800" b="1" strike="noStrike" spc="-1" dirty="0">
                <a:latin typeface="Arial"/>
              </a:rPr>
              <a:t>suitable machine learning technique</a:t>
            </a:r>
            <a:r>
              <a:rPr lang="en-US" sz="1800" b="0" strike="noStrike" spc="-1" dirty="0">
                <a:latin typeface="Arial"/>
              </a:rPr>
              <a:t> for RPC prediction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develop</a:t>
            </a:r>
            <a:r>
              <a:rPr lang="en-US" sz="1800" b="1" strike="noStrike" spc="-1" dirty="0">
                <a:latin typeface="Arial"/>
              </a:rPr>
              <a:t> RPC prediction model</a:t>
            </a:r>
            <a:r>
              <a:rPr lang="en-US" sz="1800" b="0" strike="noStrike" spc="-1" dirty="0">
                <a:latin typeface="Arial"/>
              </a:rPr>
              <a:t> using the </a:t>
            </a:r>
            <a:r>
              <a:rPr lang="en-US" sz="1800" b="1" strike="noStrike" spc="-1" dirty="0">
                <a:latin typeface="Arial"/>
              </a:rPr>
              <a:t>selected machine learning</a:t>
            </a:r>
            <a:r>
              <a:rPr lang="en-US" sz="1800" b="0" strike="noStrike" spc="-1" dirty="0">
                <a:latin typeface="Arial"/>
              </a:rPr>
              <a:t> algorithms.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  <a:ea typeface="Noto Sans CJK SC"/>
              </a:rPr>
              <a:t> </a:t>
            </a:r>
            <a:r>
              <a:rPr lang="en-US" sz="1800" b="0" strike="noStrike" spc="-1" dirty="0">
                <a:latin typeface="Arial"/>
              </a:rPr>
              <a:t>To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evaluate</a:t>
            </a:r>
            <a:r>
              <a:rPr lang="en-US" sz="1800" b="0" strike="noStrike" spc="-1" dirty="0">
                <a:latin typeface="Arial"/>
              </a:rPr>
              <a:t> the performance of </a:t>
            </a:r>
            <a:r>
              <a:rPr lang="en-US" sz="1800" b="1" strike="noStrike" spc="-1" dirty="0">
                <a:latin typeface="Arial"/>
              </a:rPr>
              <a:t>RPC prediction models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4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21" name="Picture 120"/>
          <p:cNvPicPr/>
          <p:nvPr/>
        </p:nvPicPr>
        <p:blipFill>
          <a:blip r:embed="rId5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6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23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latin typeface="Arial"/>
              </a:rPr>
              <a:t>RPC (Q1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RM 212257 mil.</a:t>
            </a:r>
          </a:p>
          <a:p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RPC (Q2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?</a:t>
            </a:r>
          </a:p>
        </p:txBody>
      </p:sp>
      <p:pic>
        <p:nvPicPr>
          <p:cNvPr id="124" name="Picture 123"/>
          <p:cNvPicPr/>
          <p:nvPr/>
        </p:nvPicPr>
        <p:blipFill>
          <a:blip r:embed="rId7"/>
          <a:srcRect l="33337" t="9070" r="33239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8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9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27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10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61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Problem Domain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4520880" y="1097280"/>
            <a:ext cx="5263200" cy="3910680"/>
          </a:xfrm>
          <a:prstGeom prst="rect">
            <a:avLst/>
          </a:prstGeom>
          <a:ln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1554480" y="1828800"/>
            <a:ext cx="269208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TextShape 5"/>
          <p:cNvSpPr txBox="1"/>
          <p:nvPr/>
        </p:nvSpPr>
        <p:spPr>
          <a:xfrm>
            <a:off x="296545" y="1484280"/>
            <a:ext cx="3972240" cy="32427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According </a:t>
            </a:r>
            <a:r>
              <a:rPr lang="en-US" sz="1800" b="1" strike="noStrike" spc="-1" dirty="0">
                <a:latin typeface="Arial"/>
              </a:rPr>
              <a:t>Ministry of Finance (2019)</a:t>
            </a:r>
            <a:r>
              <a:rPr lang="en-US" sz="1800" b="0" strike="noStrike" spc="-1" dirty="0">
                <a:latin typeface="Arial"/>
              </a:rPr>
              <a:t>, contribution to GDP is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dominantly</a:t>
            </a:r>
            <a:r>
              <a:rPr lang="en-US" sz="1800" b="0" strike="noStrike" spc="-1" dirty="0">
                <a:latin typeface="Arial"/>
              </a:rPr>
              <a:t> contributed by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Real Private Consumption</a:t>
            </a:r>
            <a:r>
              <a:rPr lang="en-US" sz="1800" b="0" strike="noStrike" spc="-1" dirty="0">
                <a:latin typeface="Arial"/>
              </a:rPr>
              <a:t> since 2018.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Moreover,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RPC’s contribution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to GDP is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quarterly increasing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ince 2018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MoF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, 2019). 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This shows that Malaysia’s GDP is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significantly dependent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on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RPC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5029200" y="5007960"/>
            <a:ext cx="448056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200" b="0" i="1" strike="noStrike" spc="-1">
                <a:latin typeface="Arial"/>
              </a:rPr>
              <a:t>Source: Ministry of Finance (2020)</a:t>
            </a:r>
          </a:p>
        </p:txBody>
      </p:sp>
      <p:sp>
        <p:nvSpPr>
          <p:cNvPr id="14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Picture 147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714F115-66E7-4391-8DED-84BC74A9FEA4}"/>
              </a:ext>
            </a:extLst>
          </p:cNvPr>
          <p:cNvGrpSpPr/>
          <p:nvPr/>
        </p:nvGrpSpPr>
        <p:grpSpPr>
          <a:xfrm>
            <a:off x="606857" y="1595520"/>
            <a:ext cx="8866910" cy="3112437"/>
            <a:chOff x="662275" y="1595520"/>
            <a:chExt cx="8866910" cy="311243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677F0FA-CE68-437B-9A7C-C82A34C828F0}"/>
                </a:ext>
              </a:extLst>
            </p:cNvPr>
            <p:cNvSpPr/>
            <p:nvPr/>
          </p:nvSpPr>
          <p:spPr>
            <a:xfrm>
              <a:off x="3266930" y="1595520"/>
              <a:ext cx="3546764" cy="7797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Review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8EDF1E6-4974-448A-9412-F9263BD72F92}"/>
                </a:ext>
              </a:extLst>
            </p:cNvPr>
            <p:cNvSpPr/>
            <p:nvPr/>
          </p:nvSpPr>
          <p:spPr>
            <a:xfrm>
              <a:off x="662275" y="2759435"/>
              <a:ext cx="3546764" cy="10666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Comparison between Statistical techniques with Machine Learning algorithms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E1CD731-2813-471A-89C9-EC9157AD52F4}"/>
                </a:ext>
              </a:extLst>
            </p:cNvPr>
            <p:cNvSpPr/>
            <p:nvPr/>
          </p:nvSpPr>
          <p:spPr>
            <a:xfrm>
              <a:off x="5982421" y="2759435"/>
              <a:ext cx="3546764" cy="106666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Comparison among Machine Learning algorithms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0EF33F-03CF-42AE-96AB-00137970009E}"/>
                </a:ext>
              </a:extLst>
            </p:cNvPr>
            <p:cNvSpPr txBox="1"/>
            <p:nvPr/>
          </p:nvSpPr>
          <p:spPr>
            <a:xfrm>
              <a:off x="662275" y="4061626"/>
              <a:ext cx="3546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Yu (1999)</a:t>
              </a:r>
            </a:p>
            <a:p>
              <a:pPr algn="ctr"/>
              <a:r>
                <a:rPr lang="en-US" dirty="0">
                  <a:highlight>
                    <a:srgbClr val="FFFF00"/>
                  </a:highlight>
                </a:rPr>
                <a:t>Chen et al. (2019)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56498D-A87E-4B8A-8A75-FE73E754046E}"/>
                </a:ext>
              </a:extLst>
            </p:cNvPr>
            <p:cNvSpPr txBox="1"/>
            <p:nvPr/>
          </p:nvSpPr>
          <p:spPr>
            <a:xfrm>
              <a:off x="5982421" y="4061626"/>
              <a:ext cx="35467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Kumar et al. (2018)</a:t>
              </a:r>
            </a:p>
            <a:p>
              <a:pPr algn="ctr"/>
              <a:r>
                <a:rPr lang="en-US" dirty="0">
                  <a:highlight>
                    <a:srgbClr val="FFFF00"/>
                  </a:highlight>
                </a:rPr>
                <a:t>Maehashi &amp; </a:t>
              </a:r>
              <a:r>
                <a:rPr lang="en-US" dirty="0" err="1">
                  <a:highlight>
                    <a:srgbClr val="FFFF00"/>
                  </a:highlight>
                </a:rPr>
                <a:t>Shintani</a:t>
              </a:r>
              <a:r>
                <a:rPr lang="en-US" dirty="0">
                  <a:highlight>
                    <a:srgbClr val="FFFF00"/>
                  </a:highlight>
                </a:rPr>
                <a:t> (2020)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356AAF-7C5D-43DC-ACC1-75E16F4C2077}"/>
                </a:ext>
              </a:extLst>
            </p:cNvPr>
            <p:cNvCxnSpPr>
              <a:stCxn id="2" idx="2"/>
              <a:endCxn id="13" idx="0"/>
            </p:cNvCxnSpPr>
            <p:nvPr/>
          </p:nvCxnSpPr>
          <p:spPr>
            <a:xfrm flipH="1">
              <a:off x="2435657" y="2375280"/>
              <a:ext cx="2604655" cy="384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418559-F814-450A-95F7-BC15D807F52B}"/>
                </a:ext>
              </a:extLst>
            </p:cNvPr>
            <p:cNvCxnSpPr>
              <a:cxnSpLocks/>
              <a:stCxn id="2" idx="2"/>
              <a:endCxn id="14" idx="0"/>
            </p:cNvCxnSpPr>
            <p:nvPr/>
          </p:nvCxnSpPr>
          <p:spPr>
            <a:xfrm>
              <a:off x="5040312" y="2375280"/>
              <a:ext cx="2715491" cy="384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4473</TotalTime>
  <Words>2180</Words>
  <Application>Microsoft Office PowerPoint</Application>
  <PresentationFormat>Custom</PresentationFormat>
  <Paragraphs>319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 : Data Cleansing </vt:lpstr>
      <vt:lpstr>Research Methodology : Data Preparation </vt:lpstr>
      <vt:lpstr>Research Methodology : Model Development</vt:lpstr>
      <vt:lpstr>PowerPoint Presentation</vt:lpstr>
      <vt:lpstr>Research Methodology : Model Optimization</vt:lpstr>
      <vt:lpstr>Research Methodology : Model Optimization</vt:lpstr>
      <vt:lpstr>Research Methodology : Model Optimization</vt:lpstr>
      <vt:lpstr>Research Methodology : Model Optimization</vt:lpstr>
      <vt:lpstr>Research Methodology : Model Optimization</vt:lpstr>
      <vt:lpstr>Results and Discussions: Model Evaluation</vt:lpstr>
      <vt:lpstr>Results and Discussions: Data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 : Data Preparation </vt:lpstr>
      <vt:lpstr>Research Methodology : Model Optimization</vt:lpstr>
      <vt:lpstr>Research Methodology : Model Optimization</vt:lpstr>
      <vt:lpstr>Research Methodology : Model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Azzubair Azeman</dc:creator>
  <dc:description/>
  <cp:lastModifiedBy>Azzubair Azeman</cp:lastModifiedBy>
  <cp:revision>105</cp:revision>
  <dcterms:created xsi:type="dcterms:W3CDTF">2020-11-16T15:25:24Z</dcterms:created>
  <dcterms:modified xsi:type="dcterms:W3CDTF">2021-02-06T13:24:36Z</dcterms:modified>
  <dc:language>en-NZ</dc:language>
</cp:coreProperties>
</file>